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311" r:id="rId11"/>
    <p:sldId id="281" r:id="rId12"/>
    <p:sldId id="268" r:id="rId13"/>
    <p:sldId id="274" r:id="rId14"/>
    <p:sldId id="269" r:id="rId15"/>
    <p:sldId id="27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93" r:id="rId26"/>
    <p:sldId id="278" r:id="rId27"/>
    <p:sldId id="296" r:id="rId28"/>
    <p:sldId id="294" r:id="rId29"/>
    <p:sldId id="295" r:id="rId30"/>
    <p:sldId id="297" r:id="rId31"/>
    <p:sldId id="298" r:id="rId32"/>
    <p:sldId id="299" r:id="rId33"/>
    <p:sldId id="280" r:id="rId34"/>
    <p:sldId id="279" r:id="rId35"/>
    <p:sldId id="303" r:id="rId36"/>
    <p:sldId id="304" r:id="rId37"/>
    <p:sldId id="305" r:id="rId38"/>
    <p:sldId id="308" r:id="rId39"/>
    <p:sldId id="306" r:id="rId40"/>
    <p:sldId id="307" r:id="rId41"/>
    <p:sldId id="313" r:id="rId42"/>
    <p:sldId id="277" r:id="rId43"/>
    <p:sldId id="312" r:id="rId44"/>
    <p:sldId id="300" r:id="rId45"/>
    <p:sldId id="301" r:id="rId46"/>
    <p:sldId id="302" r:id="rId47"/>
    <p:sldId id="276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162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48FF8-C1D8-4F7E-B3D2-E0C5006B0D79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C9216-DD00-425F-A6C9-C8E8E6330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59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da-DK" b="1" dirty="0"/>
              <a:t>Navn</a:t>
            </a:r>
          </a:p>
          <a:p>
            <a:pPr lvl="1">
              <a:lnSpc>
                <a:spcPct val="90000"/>
              </a:lnSpc>
            </a:pPr>
            <a:r>
              <a:rPr lang="da-DK" dirty="0"/>
              <a:t>Hvad hedder du?</a:t>
            </a:r>
          </a:p>
          <a:p>
            <a:pPr>
              <a:lnSpc>
                <a:spcPct val="90000"/>
              </a:lnSpc>
            </a:pPr>
            <a:endParaRPr lang="da-DK" b="1" dirty="0"/>
          </a:p>
          <a:p>
            <a:pPr>
              <a:lnSpc>
                <a:spcPct val="90000"/>
              </a:lnSpc>
            </a:pPr>
            <a:r>
              <a:rPr lang="da-DK" b="1" dirty="0"/>
              <a:t>Studieretning</a:t>
            </a:r>
          </a:p>
          <a:p>
            <a:pPr lvl="1">
              <a:lnSpc>
                <a:spcPct val="90000"/>
              </a:lnSpc>
            </a:pPr>
            <a:r>
              <a:rPr lang="da-DK" dirty="0"/>
              <a:t>Hvilket studie kommer du fra?</a:t>
            </a:r>
          </a:p>
          <a:p>
            <a:endParaRPr lang="da-DK" b="1" dirty="0"/>
          </a:p>
          <a:p>
            <a:r>
              <a:rPr lang="da-DK" b="1" dirty="0"/>
              <a:t>Studieretning?</a:t>
            </a:r>
          </a:p>
          <a:p>
            <a:pPr lvl="1"/>
            <a:r>
              <a:rPr lang="da-DK" dirty="0"/>
              <a:t>Hvad forventer du, af dette fag?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E1A48-B3F5-44F7-96B9-A5F0717DED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5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E1A48-B3F5-44F7-96B9-A5F0717DED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5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YoY</a:t>
            </a:r>
            <a:r>
              <a:rPr lang="en-US" dirty="0"/>
              <a:t> means Year-over-year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9216-DD00-425F-A6C9-C8E8E6330C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6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</a:t>
            </a:r>
            <a:r>
              <a:rPr lang="en-US" baseline="0" dirty="0"/>
              <a:t> == features</a:t>
            </a:r>
          </a:p>
          <a:p>
            <a:endParaRPr lang="en-US" baseline="0" dirty="0"/>
          </a:p>
          <a:p>
            <a:r>
              <a:rPr lang="en-US" baseline="0" dirty="0"/>
              <a:t>High quality == a codebase that has no/few errors, it is easy to read, easy to modify and maintain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C9216-DD00-425F-A6C9-C8E8E6330C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9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tinfowler.com/articles/newMethodology.html" TargetMode="External"/><Relationship Id="rId2" Type="http://schemas.openxmlformats.org/officeDocument/2006/relationships/hyperlink" Target="https://agilemanifest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xinyminutes.com/" TargetMode="External"/><Relationship Id="rId4" Type="http://schemas.openxmlformats.org/officeDocument/2006/relationships/hyperlink" Target="https://eloquentjavascript.net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tom.io/" TargetMode="External"/><Relationship Id="rId3" Type="http://schemas.openxmlformats.org/officeDocument/2006/relationships/hyperlink" Target="https://www.blindtextgenerator.com/lorem-ipsum" TargetMode="External"/><Relationship Id="rId7" Type="http://schemas.openxmlformats.org/officeDocument/2006/relationships/hyperlink" Target="https://brackets.io/" TargetMode="External"/><Relationship Id="rId2" Type="http://schemas.openxmlformats.org/officeDocument/2006/relationships/hyperlink" Target="https://trello.com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limetext.com/" TargetMode="External"/><Relationship Id="rId5" Type="http://schemas.openxmlformats.org/officeDocument/2006/relationships/hyperlink" Target="https://www.freepik.com/" TargetMode="External"/><Relationship Id="rId10" Type="http://schemas.openxmlformats.org/officeDocument/2006/relationships/hyperlink" Target="https://trello.com/b/ZswElyCA/test123" TargetMode="External"/><Relationship Id="rId4" Type="http://schemas.openxmlformats.org/officeDocument/2006/relationships/hyperlink" Target="https://dummyimage.com/" TargetMode="External"/><Relationship Id="rId9" Type="http://schemas.openxmlformats.org/officeDocument/2006/relationships/hyperlink" Target="https://trello.com/andreavalente22/board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stsiteguide.com/how-many-website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zoo.com/insights/articles/newzoo-games-market-numbers-revenues-and-audience-2020-202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rcid.org/0000-0002-6295-951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bridges-software-engineering-and-go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hennyportman.wordpress.com/2021/01/06/review-standish-group-chaos-2020-beyond-infinity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.dk/nyheder/penge/skandalen-om-skats-it-system-efter-11-aars-fiasko-koster-det-millioner-lukke-efi-ned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aday.com/2015/10/26/killed-by-a-machine-the-therac-25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chyip.medium.com/four-variables-cost-time-quality-scope-f29b4de8bf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WaterfallProcess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chdifferences.com/difference-between-waterfall-model-and-spiral-model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gilemanifesto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tdevroome.medium.com/book-summary-the-agile-samurai-52b269bbb7fc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isinghighacademy.com/5-reasons-for-creating-mood-boards-in-game-development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devroome.medium.com/book-summary-the-agile-samurai-52b269bbb7fc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cook.com/" TargetMode="External"/><Relationship Id="rId2" Type="http://schemas.openxmlformats.org/officeDocument/2006/relationships/hyperlink" Target="https://app.createl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ackster.io/microbit/projects" TargetMode="External"/><Relationship Id="rId5" Type="http://schemas.openxmlformats.org/officeDocument/2006/relationships/hyperlink" Target="https://www.youtube.com/watch?v=5LPy8W_64pE" TargetMode="External"/><Relationship Id="rId4" Type="http://schemas.openxmlformats.org/officeDocument/2006/relationships/hyperlink" Target="https://www.csunplugged.org/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://www.andval.net/tbpsSimpl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val.net/stick_n_click/stick&amp;click.html" TargetMode="External"/><Relationship Id="rId2" Type="http://schemas.openxmlformats.org/officeDocument/2006/relationships/hyperlink" Target="https://www.slideshare.net/andrea270872/stick-click-the-road-towards-friendly-classroomcentered-interactive-digital-content-autho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</a:t>
            </a:r>
            <a:r>
              <a:rPr lang="en-US" dirty="0" err="1"/>
              <a:t>udvikling</a:t>
            </a:r>
            <a:r>
              <a:rPr lang="en-US" dirty="0"/>
              <a:t> – Spring 2023</a:t>
            </a:r>
            <a:br>
              <a:rPr lang="en-US" dirty="0"/>
            </a:br>
            <a:r>
              <a:rPr lang="en-US" dirty="0"/>
              <a:t>Lecture 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Andrea Valente</a:t>
            </a:r>
          </a:p>
          <a:p>
            <a:r>
              <a:rPr lang="en-US" dirty="0">
                <a:solidFill>
                  <a:schemeClr val="tx1"/>
                </a:solidFill>
              </a:rPr>
              <a:t>aval@sdu.dk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F9CD8-5AFC-C7F4-DDB2-B83E58A3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660" y="0"/>
            <a:ext cx="1987340" cy="217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F9FF-2467-F32C-E3F9-7A0A8AE4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Kasper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know</a:t>
            </a:r>
            <a:r>
              <a:rPr lang="da-DK" dirty="0"/>
              <a:t>… </a:t>
            </a:r>
            <a:r>
              <a:rPr lang="da-DK" b="1" dirty="0"/>
              <a:t>:&gt;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9CA76-ADAD-9637-0095-D51D724D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Do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the </a:t>
            </a:r>
            <a:r>
              <a:rPr lang="da-DK" b="1" dirty="0" err="1"/>
              <a:t>exam</a:t>
            </a:r>
            <a:r>
              <a:rPr lang="da-DK" b="1" dirty="0"/>
              <a:t> format</a:t>
            </a:r>
            <a:r>
              <a:rPr lang="da-DK" dirty="0"/>
              <a:t>?</a:t>
            </a:r>
          </a:p>
          <a:p>
            <a:endParaRPr lang="da-DK" dirty="0"/>
          </a:p>
          <a:p>
            <a:r>
              <a:rPr lang="da-DK" dirty="0"/>
              <a:t>This </a:t>
            </a:r>
            <a:r>
              <a:rPr lang="da-DK" dirty="0" err="1"/>
              <a:t>course</a:t>
            </a:r>
            <a:r>
              <a:rPr lang="da-DK" dirty="0"/>
              <a:t> is </a:t>
            </a:r>
            <a:r>
              <a:rPr lang="da-DK" b="1" dirty="0"/>
              <a:t>support</a:t>
            </a:r>
            <a:r>
              <a:rPr lang="da-DK" dirty="0"/>
              <a:t> for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project</a:t>
            </a:r>
            <a:r>
              <a:rPr lang="da-DK" dirty="0"/>
              <a:t>(s), right? ;)</a:t>
            </a:r>
          </a:p>
        </p:txBody>
      </p:sp>
    </p:spTree>
    <p:extLst>
      <p:ext uri="{BB962C8B-B14F-4D97-AF65-F5344CB8AC3E}">
        <p14:creationId xmlns:p14="http://schemas.microsoft.com/office/powerpoint/2010/main" val="248329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7" y="1547018"/>
            <a:ext cx="8229600" cy="4525963"/>
          </a:xfrm>
        </p:spPr>
        <p:txBody>
          <a:bodyPr/>
          <a:lstStyle/>
          <a:p>
            <a:r>
              <a:rPr lang="en-US" dirty="0"/>
              <a:t>System development, planning, management</a:t>
            </a:r>
          </a:p>
          <a:p>
            <a:r>
              <a:rPr lang="en-US" dirty="0"/>
              <a:t>Agile methods</a:t>
            </a:r>
          </a:p>
          <a:p>
            <a:r>
              <a:rPr lang="en-US" dirty="0" err="1"/>
              <a:t>eXtreme</a:t>
            </a:r>
            <a:r>
              <a:rPr lang="en-US" dirty="0"/>
              <a:t> Programming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48000" y="3810000"/>
            <a:ext cx="4267200" cy="2880577"/>
            <a:chOff x="3048000" y="3810000"/>
            <a:chExt cx="4267200" cy="288057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810000"/>
              <a:ext cx="3076575" cy="2880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H="1">
              <a:off x="5562600" y="4419600"/>
              <a:ext cx="17526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23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Main book: </a:t>
            </a:r>
            <a:r>
              <a:rPr lang="en-US" sz="2800" i="1" dirty="0"/>
              <a:t>“Extreme Programming Explained - Embrace Change”</a:t>
            </a:r>
            <a:r>
              <a:rPr lang="en-US" sz="2800" dirty="0"/>
              <a:t> Kent Beck and Erich Gamma</a:t>
            </a:r>
          </a:p>
          <a:p>
            <a:endParaRPr lang="en-US" sz="2800" dirty="0"/>
          </a:p>
          <a:p>
            <a:r>
              <a:rPr lang="en-US" sz="2800" dirty="0"/>
              <a:t>Free and online:</a:t>
            </a:r>
          </a:p>
          <a:p>
            <a:pPr lvl="1"/>
            <a:r>
              <a:rPr lang="en-US" sz="2400" dirty="0"/>
              <a:t>Agile Manifesto </a:t>
            </a:r>
            <a:r>
              <a:rPr lang="en-US" sz="2400" dirty="0">
                <a:hlinkClick r:id="rId2"/>
              </a:rPr>
              <a:t>https://agilemanifesto.org/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M. Fowler: </a:t>
            </a:r>
            <a:r>
              <a:rPr lang="en-US" sz="2400" dirty="0">
                <a:hlinkClick r:id="rId3"/>
              </a:rPr>
              <a:t>https://www.martinfowler.com/articles/newMethodology.html</a:t>
            </a:r>
            <a:r>
              <a:rPr lang="en-US" sz="2400" dirty="0"/>
              <a:t>  </a:t>
            </a:r>
          </a:p>
          <a:p>
            <a:pPr lvl="1"/>
            <a:endParaRPr lang="en-US" sz="2400" dirty="0"/>
          </a:p>
          <a:p>
            <a:r>
              <a:rPr lang="en-US" sz="2800" i="1" dirty="0"/>
              <a:t>More (free) material and webpages when needed… </a:t>
            </a:r>
          </a:p>
          <a:p>
            <a:pPr lvl="1"/>
            <a:r>
              <a:rPr lang="en-US" sz="2400" i="1" dirty="0"/>
              <a:t>e.g. (possibly) </a:t>
            </a:r>
            <a:r>
              <a:rPr lang="en-US" sz="2400" i="1" dirty="0">
                <a:hlinkClick r:id="rId4"/>
              </a:rPr>
              <a:t>https://eloquentjavascript.net/</a:t>
            </a:r>
            <a:endParaRPr lang="en-US" sz="2400" i="1" dirty="0"/>
          </a:p>
          <a:p>
            <a:pPr lvl="1"/>
            <a:r>
              <a:rPr lang="en-US" sz="2400" i="1" dirty="0">
                <a:hlinkClick r:id="rId5"/>
              </a:rPr>
              <a:t>https://learnxinyminutes.com/</a:t>
            </a:r>
            <a:r>
              <a:rPr lang="en-US" sz="2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7675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Communication/management tools: </a:t>
            </a:r>
          </a:p>
          <a:p>
            <a:pPr lvl="1"/>
            <a:r>
              <a:rPr lang="en-US" sz="2400" dirty="0"/>
              <a:t>Google docs </a:t>
            </a:r>
          </a:p>
          <a:p>
            <a:pPr lvl="1"/>
            <a:r>
              <a:rPr lang="en-US" sz="2400" dirty="0" err="1"/>
              <a:t>Trello</a:t>
            </a: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https://trello.com/en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Free online resources:</a:t>
            </a:r>
          </a:p>
          <a:p>
            <a:pPr lvl="1"/>
            <a:r>
              <a:rPr lang="en-US" sz="2400" dirty="0">
                <a:hlinkClick r:id="rId3"/>
              </a:rPr>
              <a:t>https://www.blindtextgenerator.com/lorem-ipsum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4"/>
              </a:rPr>
              <a:t>https://dummyimage.com/</a:t>
            </a:r>
            <a:r>
              <a:rPr lang="en-US" sz="2400" dirty="0"/>
              <a:t>  (did you know this one?!)</a:t>
            </a:r>
          </a:p>
          <a:p>
            <a:pPr lvl="1"/>
            <a:r>
              <a:rPr lang="en-US" sz="2400" dirty="0">
                <a:hlinkClick r:id="rId5"/>
              </a:rPr>
              <a:t>https://www.freepik.com/</a:t>
            </a:r>
            <a:r>
              <a:rPr lang="en-US" sz="2400" dirty="0"/>
              <a:t> </a:t>
            </a:r>
          </a:p>
          <a:p>
            <a:pPr lvl="1"/>
            <a:endParaRPr lang="en-US" sz="2800" dirty="0"/>
          </a:p>
          <a:p>
            <a:r>
              <a:rPr lang="en-US" sz="2800" dirty="0"/>
              <a:t>Editors (if needed):</a:t>
            </a:r>
          </a:p>
          <a:p>
            <a:pPr lvl="1"/>
            <a:r>
              <a:rPr lang="en-US" sz="2400" dirty="0"/>
              <a:t>Sublime </a:t>
            </a:r>
            <a:r>
              <a:rPr lang="en-US" sz="2400" dirty="0">
                <a:hlinkClick r:id="rId6"/>
              </a:rPr>
              <a:t>https://www.sublimetext.com/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Brackets </a:t>
            </a:r>
            <a:r>
              <a:rPr lang="en-US" sz="2400" dirty="0">
                <a:hlinkClick r:id="rId7"/>
              </a:rPr>
              <a:t>https://brackets.io/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Atom </a:t>
            </a:r>
            <a:r>
              <a:rPr lang="en-US" sz="2400" dirty="0">
                <a:hlinkClick r:id="rId8"/>
              </a:rPr>
              <a:t>https://atom.io/</a:t>
            </a:r>
            <a:r>
              <a:rPr lang="en-US" sz="240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62600" y="2284512"/>
            <a:ext cx="335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https://trello.com/andreavalente22/boards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And this one in particular:</a:t>
            </a:r>
            <a:br>
              <a:rPr lang="en-US" sz="1400" dirty="0"/>
            </a:br>
            <a:r>
              <a:rPr lang="en-US" sz="1400" dirty="0">
                <a:hlinkClick r:id="rId10"/>
              </a:rPr>
              <a:t>https://trello.com/b/ZswElyCA/test123</a:t>
            </a:r>
            <a:r>
              <a:rPr lang="en-US" sz="1400" dirty="0"/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43400" y="24384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63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lectures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D6E05-42DE-2870-36C5-FCA4E6E31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See: </a:t>
            </a:r>
            <a:r>
              <a:rPr lang="da-DK" dirty="0" err="1">
                <a:solidFill>
                  <a:srgbClr val="0070C0"/>
                </a:solidFill>
              </a:rPr>
              <a:t>Studyplan</a:t>
            </a:r>
            <a:r>
              <a:rPr lang="da-DK" dirty="0">
                <a:solidFill>
                  <a:srgbClr val="0070C0"/>
                </a:solidFill>
              </a:rPr>
              <a:t> Agile Development.docx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2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58CB6-74E2-1347-81D5-B0C165E0B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667000"/>
            <a:ext cx="8001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12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We are living in an increasingly digital world -&gt;</a:t>
            </a:r>
            <a:br>
              <a:rPr lang="en-US" sz="2800" dirty="0"/>
            </a:br>
            <a:r>
              <a:rPr lang="en-US" sz="2800" b="1" dirty="0"/>
              <a:t>	software systems everywhere</a:t>
            </a:r>
          </a:p>
          <a:p>
            <a:endParaRPr lang="en-US" sz="2800" dirty="0"/>
          </a:p>
          <a:p>
            <a:r>
              <a:rPr lang="en-US" sz="2800" dirty="0"/>
              <a:t>Current </a:t>
            </a:r>
            <a:r>
              <a:rPr lang="en-US" sz="2800" b="1" dirty="0"/>
              <a:t>high demand </a:t>
            </a:r>
            <a:r>
              <a:rPr lang="en-US" sz="2800" dirty="0"/>
              <a:t>for </a:t>
            </a:r>
          </a:p>
          <a:p>
            <a:pPr lvl="1"/>
            <a:r>
              <a:rPr lang="en-US" sz="2400" dirty="0"/>
              <a:t>Software Systems</a:t>
            </a:r>
          </a:p>
          <a:p>
            <a:pPr lvl="1"/>
            <a:r>
              <a:rPr lang="en-US" sz="2400" dirty="0"/>
              <a:t>And Development Skills for managing the </a:t>
            </a:r>
            <a:r>
              <a:rPr lang="en-US" sz="2400" b="1" dirty="0"/>
              <a:t>building</a:t>
            </a:r>
            <a:r>
              <a:rPr lang="en-US" sz="2400" dirty="0"/>
              <a:t> of (and </a:t>
            </a:r>
            <a:r>
              <a:rPr lang="en-US" sz="2400" b="1" dirty="0"/>
              <a:t>maintaining</a:t>
            </a:r>
            <a:r>
              <a:rPr lang="en-US" sz="2400" dirty="0"/>
              <a:t> of) software systems</a:t>
            </a:r>
          </a:p>
          <a:p>
            <a:endParaRPr lang="en-US" sz="2800" dirty="0"/>
          </a:p>
          <a:p>
            <a:r>
              <a:rPr lang="en-US" sz="2800" dirty="0"/>
              <a:t>In particular in the following areas 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Websites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Infrastructure -&gt; integration of different systems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Gaming industry</a:t>
            </a:r>
          </a:p>
        </p:txBody>
      </p:sp>
    </p:spTree>
    <p:extLst>
      <p:ext uri="{BB962C8B-B14F-4D97-AF65-F5344CB8AC3E}">
        <p14:creationId xmlns:p14="http://schemas.microsoft.com/office/powerpoint/2010/main" val="157029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43200"/>
            <a:ext cx="5174751" cy="3695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Design and 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More services moving online -&gt; more websites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https://firstsiteguide.com/how-many-websites/</a:t>
            </a:r>
            <a:r>
              <a:rPr lang="en-US" sz="2400" dirty="0"/>
              <a:t> 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" y="2743200"/>
            <a:ext cx="3630202" cy="147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438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Rapid growth!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endParaRPr lang="en-US" sz="2400" dirty="0">
              <a:hlinkClick r:id="rId3"/>
            </a:endParaRP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shttps://newzoo.com/insights/articles/newzoo-games-market-numbers-revenues-and-audience-2020-2023</a:t>
            </a:r>
            <a:r>
              <a:rPr lang="en-US" sz="24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49" y="1509574"/>
            <a:ext cx="6096000" cy="416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2557054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00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Systems Development </a:t>
            </a:r>
            <a:br>
              <a:rPr lang="en-US" dirty="0"/>
            </a:br>
            <a:r>
              <a:rPr lang="en-US" dirty="0"/>
              <a:t>and Project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House building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i="1" dirty="0"/>
              <a:t>software building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i="1" dirty="0">
                <a:solidFill>
                  <a:srgbClr val="FF0000"/>
                </a:solidFill>
              </a:rPr>
              <a:t>What to do you think? </a:t>
            </a:r>
            <a:r>
              <a:rPr lang="en-US" i="1" dirty="0">
                <a:solidFill>
                  <a:srgbClr val="FF0000"/>
                </a:solidFill>
              </a:rPr>
              <a:t>When/how would you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plan, estimate costs, hire team members, 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buy materials, design/re-design, maintain, …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your own experience in past semesters… (what </a:t>
            </a:r>
            <a:r>
              <a:rPr lang="en-US" i="1" dirty="0" err="1">
                <a:solidFill>
                  <a:srgbClr val="FF0000"/>
                </a:solidFill>
              </a:rPr>
              <a:t>prj</a:t>
            </a:r>
            <a:r>
              <a:rPr lang="en-US" i="1" dirty="0">
                <a:solidFill>
                  <a:srgbClr val="FF0000"/>
                </a:solidFill>
              </a:rPr>
              <a:t>?)</a:t>
            </a:r>
          </a:p>
          <a:p>
            <a:pPr lvl="1"/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AutoShape 2" descr="How to build a house in Brisbane | 2021 Step By Step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42988" y="2133600"/>
            <a:ext cx="6092349" cy="1943100"/>
            <a:chOff x="1042988" y="2286000"/>
            <a:chExt cx="6092349" cy="194310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88" y="2286000"/>
              <a:ext cx="2352675" cy="194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2381250"/>
              <a:ext cx="2410937" cy="1752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886200" y="2971800"/>
              <a:ext cx="402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Vs</a:t>
              </a:r>
              <a:endParaRPr lang="en-US" b="1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7969321" y="5715000"/>
            <a:ext cx="990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641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am I (?)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507162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Andrea</a:t>
            </a:r>
            <a:r>
              <a:rPr lang="en-US" sz="2400" i="1" dirty="0"/>
              <a:t>(s)</a:t>
            </a:r>
            <a:r>
              <a:rPr lang="en-US" sz="2400" dirty="0"/>
              <a:t> Valente</a:t>
            </a:r>
          </a:p>
          <a:p>
            <a:pPr lvl="1"/>
            <a:r>
              <a:rPr lang="en-US" sz="2000" dirty="0">
                <a:hlinkClick r:id="rId2"/>
              </a:rPr>
              <a:t>https://orcid.org/0000-0002-6295-9511</a:t>
            </a:r>
            <a:r>
              <a:rPr lang="en-US" sz="2000" dirty="0"/>
              <a:t> </a:t>
            </a:r>
          </a:p>
          <a:p>
            <a:r>
              <a:rPr lang="en-US" sz="2400" b="1" dirty="0"/>
              <a:t>Computer Science Master</a:t>
            </a:r>
            <a:r>
              <a:rPr lang="en-US" sz="2400" dirty="0"/>
              <a:t>: computer graphics specialization, but thesis on type systems for object-based languages</a:t>
            </a:r>
          </a:p>
          <a:p>
            <a:r>
              <a:rPr lang="en-US" sz="2400" b="1" dirty="0"/>
              <a:t>Ph.D. </a:t>
            </a:r>
            <a:r>
              <a:rPr lang="en-US" sz="2400" dirty="0"/>
              <a:t>on formal languages, theory and implementation of calculi for mobility</a:t>
            </a:r>
          </a:p>
          <a:p>
            <a:r>
              <a:rPr lang="en-US" sz="2400" b="1" dirty="0"/>
              <a:t>Post-doc</a:t>
            </a:r>
            <a:r>
              <a:rPr lang="en-US" sz="2400" dirty="0"/>
              <a:t>, </a:t>
            </a:r>
            <a:r>
              <a:rPr lang="en-US" sz="2400" b="1" dirty="0"/>
              <a:t>research </a:t>
            </a:r>
            <a:r>
              <a:rPr lang="en-US" sz="2400" dirty="0"/>
              <a:t>and </a:t>
            </a:r>
            <a:r>
              <a:rPr lang="en-US" sz="2400" b="1" dirty="0"/>
              <a:t>teaching</a:t>
            </a:r>
            <a:r>
              <a:rPr lang="en-US" sz="2400" dirty="0"/>
              <a:t>: AAUE, then SDU Odense</a:t>
            </a:r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13" y="4140200"/>
            <a:ext cx="2054225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439863"/>
            <a:ext cx="1855787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7199313" y="3775075"/>
            <a:ext cx="179387" cy="730250"/>
          </a:xfrm>
          <a:prstGeom prst="line">
            <a:avLst/>
          </a:prstGeom>
          <a:noFill/>
          <a:ln w="5724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257800"/>
            <a:ext cx="1428698" cy="147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53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example: Bridges </a:t>
            </a:r>
            <a:r>
              <a:rPr lang="en-US" dirty="0" err="1"/>
              <a:t>Vs</a:t>
            </a:r>
            <a:r>
              <a:rPr lang="en-US" dirty="0"/>
              <a:t>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According to </a:t>
            </a:r>
            <a:r>
              <a:rPr lang="en-US" sz="2800" dirty="0">
                <a:hlinkClick r:id="rId2"/>
              </a:rPr>
              <a:t>https://blog.codinghorror.com/bridges-software-engineering-and-god/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“</a:t>
            </a:r>
            <a:r>
              <a:rPr lang="en-US" sz="2800" b="1" dirty="0"/>
              <a:t>Software development is</a:t>
            </a:r>
            <a:r>
              <a:rPr lang="en-US" sz="2800" dirty="0"/>
              <a:t> only </a:t>
            </a:r>
            <a:r>
              <a:rPr lang="en-US" sz="2800" b="1" dirty="0"/>
              <a:t>like bridge building </a:t>
            </a:r>
            <a:r>
              <a:rPr lang="en-US" sz="2800" dirty="0"/>
              <a:t>if you're building a bridge on the planet Jupiter, out of newly invented materials, using construction equipment that didn't exist 5 years ago”</a:t>
            </a:r>
          </a:p>
        </p:txBody>
      </p:sp>
      <p:sp>
        <p:nvSpPr>
          <p:cNvPr id="4" name="AutoShape 2" descr="How to build a house in Brisbane | 2021 Step By Step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0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Bridge Building</a:t>
            </a:r>
          </a:p>
          <a:p>
            <a:pPr lvl="1"/>
            <a:r>
              <a:rPr lang="en-US" dirty="0"/>
              <a:t>Although complex, </a:t>
            </a:r>
            <a:r>
              <a:rPr lang="en-US" b="1" dirty="0"/>
              <a:t>fairly repeatable </a:t>
            </a:r>
            <a:r>
              <a:rPr lang="en-US" dirty="0"/>
              <a:t>task</a:t>
            </a:r>
          </a:p>
          <a:p>
            <a:pPr lvl="1"/>
            <a:r>
              <a:rPr lang="en-US" b="1" dirty="0"/>
              <a:t>Exhaustively planned </a:t>
            </a:r>
            <a:r>
              <a:rPr lang="en-US" dirty="0"/>
              <a:t>and specked out before starting </a:t>
            </a:r>
          </a:p>
          <a:p>
            <a:pPr lvl="1"/>
            <a:r>
              <a:rPr lang="en-US" dirty="0"/>
              <a:t>Clear narrow </a:t>
            </a:r>
            <a:r>
              <a:rPr lang="en-US" b="1" dirty="0"/>
              <a:t>scope</a:t>
            </a:r>
          </a:p>
          <a:p>
            <a:pPr lvl="1"/>
            <a:r>
              <a:rPr lang="en-US" b="1" dirty="0"/>
              <a:t>Tools and techniques </a:t>
            </a:r>
            <a:r>
              <a:rPr lang="en-US" dirty="0"/>
              <a:t>change but slowly</a:t>
            </a:r>
          </a:p>
          <a:p>
            <a:pPr lvl="1"/>
            <a:r>
              <a:rPr lang="en-US" dirty="0"/>
              <a:t>Unlikely to be updated (likely just replaced with new bridge)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6183868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Scope</a:t>
            </a:r>
            <a:r>
              <a:rPr lang="en-US" i="1" dirty="0"/>
              <a:t> defines all functionalities and artifacts to be delivered as a part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3582255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instead…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3"/>
            <a:ext cx="8229600" cy="507523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Although complex, fairly repeatable task</a:t>
            </a:r>
          </a:p>
          <a:p>
            <a:r>
              <a:rPr lang="en-US" dirty="0"/>
              <a:t>Invariably something brand new (otherwise could buy off the shelf)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Exhaustively planned and specked out before starting</a:t>
            </a:r>
          </a:p>
          <a:p>
            <a:r>
              <a:rPr lang="en-US" dirty="0"/>
              <a:t>Much harder to define and plan something brand new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Clear narrow scope</a:t>
            </a:r>
          </a:p>
          <a:p>
            <a:r>
              <a:rPr lang="en-US" dirty="0"/>
              <a:t>Customers less clear on what they want, whey need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Tools and techniques change but slowly</a:t>
            </a:r>
          </a:p>
          <a:p>
            <a:r>
              <a:rPr lang="en-US" dirty="0"/>
              <a:t>New technologies and programming languages all the time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Unlikely to be updated (likely just replaced with new bridge)</a:t>
            </a:r>
          </a:p>
          <a:p>
            <a:r>
              <a:rPr lang="en-US" dirty="0"/>
              <a:t>Likely to require maintenance and updates from day 1 of being finished</a:t>
            </a:r>
          </a:p>
        </p:txBody>
      </p:sp>
    </p:spTree>
    <p:extLst>
      <p:ext uri="{BB962C8B-B14F-4D97-AF65-F5344CB8AC3E}">
        <p14:creationId xmlns:p14="http://schemas.microsoft.com/office/powerpoint/2010/main" val="218824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u="sng" dirty="0"/>
              <a:t>software </a:t>
            </a:r>
            <a:r>
              <a:rPr lang="en-US" u="sng" dirty="0" err="1"/>
              <a:t>dev</a:t>
            </a:r>
            <a:r>
              <a:rPr lang="en-US" dirty="0"/>
              <a:t> projects fail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 CHAOS stands for the Comprehensive Human Appraisal for Originating Software</a:t>
            </a:r>
          </a:p>
          <a:p>
            <a:r>
              <a:rPr lang="en-US" sz="2400" b="1" i="1" dirty="0"/>
              <a:t>“Snapshot of the state of the software development industry” </a:t>
            </a:r>
            <a:r>
              <a:rPr lang="en-US" sz="2400" dirty="0"/>
              <a:t>-&gt; Every few years the Standish Group publish a new CHAOS Report</a:t>
            </a:r>
          </a:p>
          <a:p>
            <a:r>
              <a:rPr lang="en-US" sz="2400" dirty="0"/>
              <a:t>Latest figures from </a:t>
            </a:r>
            <a:r>
              <a:rPr lang="en-US" sz="2400" b="1" dirty="0"/>
              <a:t>report 2020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2"/>
              </a:rPr>
              <a:t>https://hennyportman.wordpress.com/2021/01/06/review-standish-group-chaos-2020-beyond-infinity/</a:t>
            </a:r>
            <a:r>
              <a:rPr lang="en-US" sz="2400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38550"/>
            <a:ext cx="74009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772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“Classic”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IT Failures -EFI SKAT Recovery System</a:t>
            </a:r>
          </a:p>
          <a:p>
            <a:r>
              <a:rPr lang="en-US" dirty="0"/>
              <a:t>Tax recovery system –to streamline and centralize tax debt recovery</a:t>
            </a:r>
          </a:p>
          <a:p>
            <a:r>
              <a:rPr lang="en-US" dirty="0"/>
              <a:t>Previously controlled separately by Municipalities</a:t>
            </a:r>
          </a:p>
          <a:p>
            <a:pPr lvl="1"/>
            <a:r>
              <a:rPr lang="en-US" dirty="0"/>
              <a:t>who said “new system would never work”</a:t>
            </a:r>
          </a:p>
          <a:p>
            <a:endParaRPr lang="en-US" dirty="0"/>
          </a:p>
          <a:p>
            <a:r>
              <a:rPr lang="en-US" dirty="0"/>
              <a:t>At the planned delivery date the system was not ready for use</a:t>
            </a:r>
          </a:p>
          <a:p>
            <a:r>
              <a:rPr lang="en-US" dirty="0"/>
              <a:t>Further delays followed and the initial budget tripled!</a:t>
            </a:r>
          </a:p>
          <a:p>
            <a:endParaRPr lang="en-US" dirty="0"/>
          </a:p>
          <a:p>
            <a:r>
              <a:rPr lang="en-US" dirty="0"/>
              <a:t>Finally went live -&gt; 6 years late</a:t>
            </a:r>
          </a:p>
          <a:p>
            <a:r>
              <a:rPr lang="en-US" dirty="0"/>
              <a:t>However, system </a:t>
            </a:r>
            <a:r>
              <a:rPr lang="en-US" b="1" dirty="0"/>
              <a:t>quality </a:t>
            </a:r>
            <a:r>
              <a:rPr lang="en-US" dirty="0"/>
              <a:t>issues when data was entered</a:t>
            </a:r>
          </a:p>
          <a:p>
            <a:pPr lvl="1"/>
            <a:r>
              <a:rPr lang="en-US" dirty="0"/>
              <a:t>Writing incorrect dates</a:t>
            </a:r>
          </a:p>
          <a:p>
            <a:pPr lvl="1"/>
            <a:r>
              <a:rPr lang="en-US" dirty="0"/>
              <a:t>Unable to summarize balances</a:t>
            </a:r>
          </a:p>
          <a:p>
            <a:pPr lvl="1"/>
            <a:r>
              <a:rPr lang="en-US" dirty="0"/>
              <a:t>Could not figure out what a citizen or a company owed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943600"/>
            <a:ext cx="2014537" cy="70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113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project did not match the requirements</a:t>
            </a:r>
          </a:p>
          <a:p>
            <a:r>
              <a:rPr lang="en-US" sz="2400" dirty="0"/>
              <a:t>Was not clear what the system was going to do</a:t>
            </a:r>
          </a:p>
          <a:p>
            <a:r>
              <a:rPr lang="en-US" sz="2400" dirty="0"/>
              <a:t>Misjudged the complexity of, for example, certain types of debt</a:t>
            </a:r>
          </a:p>
          <a:p>
            <a:r>
              <a:rPr lang="en-US" sz="2400" dirty="0"/>
              <a:t>System was </a:t>
            </a:r>
            <a:r>
              <a:rPr lang="en-US" sz="2400" b="1" dirty="0"/>
              <a:t>suspended</a:t>
            </a:r>
            <a:r>
              <a:rPr lang="en-US" sz="2400" dirty="0"/>
              <a:t> and then </a:t>
            </a:r>
            <a:r>
              <a:rPr lang="en-US" sz="2400" b="1" dirty="0"/>
              <a:t>shutdown</a:t>
            </a:r>
          </a:p>
          <a:p>
            <a:r>
              <a:rPr lang="en-US" sz="2400" dirty="0"/>
              <a:t>The State expects to lose many billions of DDK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Read more: </a:t>
            </a:r>
            <a:r>
              <a:rPr lang="en-US" sz="2400" dirty="0">
                <a:hlinkClick r:id="rId2"/>
              </a:rPr>
              <a:t>https://www.dr.dk/nyheder/penge/skandalen-om-skats-it-system-efter-11-aars-fiasko-koster-det-millioner-lukke-efi-ned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55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Explore for yourself </a:t>
            </a:r>
            <a:r>
              <a:rPr lang="en-US" dirty="0"/>
              <a:t>a “systems development failure” and…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Investigate the </a:t>
            </a:r>
            <a:r>
              <a:rPr lang="en-US" b="1" dirty="0"/>
              <a:t>failure</a:t>
            </a:r>
            <a:r>
              <a:rPr lang="en-US" dirty="0"/>
              <a:t> and the </a:t>
            </a:r>
            <a:r>
              <a:rPr lang="en-US" b="1" dirty="0"/>
              <a:t>consequences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Explore the </a:t>
            </a:r>
            <a:r>
              <a:rPr lang="en-US" b="1" dirty="0"/>
              <a:t>reason(s) behind its failure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Are there re-occurring </a:t>
            </a:r>
            <a:r>
              <a:rPr lang="en-US" b="1" dirty="0"/>
              <a:t>variables</a:t>
            </a:r>
            <a:r>
              <a:rPr lang="en-US" dirty="0"/>
              <a:t> that impact a Software Systems’ Development?</a:t>
            </a:r>
          </a:p>
          <a:p>
            <a:pPr marL="514350" indent="-514350"/>
            <a:r>
              <a:rPr lang="en-US" dirty="0">
                <a:solidFill>
                  <a:srgbClr val="FF0000"/>
                </a:solidFill>
              </a:rPr>
              <a:t>Ideas: </a:t>
            </a:r>
          </a:p>
          <a:p>
            <a:pPr marL="914400" lvl="1" indent="-514350"/>
            <a:r>
              <a:rPr lang="en-US" b="1" dirty="0">
                <a:solidFill>
                  <a:srgbClr val="FF0000"/>
                </a:solidFill>
              </a:rPr>
              <a:t>Cyberpunk 2077 </a:t>
            </a:r>
            <a:r>
              <a:rPr lang="en-US" dirty="0">
                <a:solidFill>
                  <a:srgbClr val="FF0000"/>
                </a:solidFill>
              </a:rPr>
              <a:t>failure </a:t>
            </a:r>
            <a:r>
              <a:rPr lang="en-US" dirty="0"/>
              <a:t>-&gt; google it ;)</a:t>
            </a:r>
          </a:p>
          <a:p>
            <a:pPr marL="914400" lvl="1" indent="-514350"/>
            <a:r>
              <a:rPr lang="en-US" b="1" dirty="0">
                <a:solidFill>
                  <a:srgbClr val="FF0000"/>
                </a:solidFill>
              </a:rPr>
              <a:t>Electronic Land Registry in Denmark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i="1" dirty="0">
                <a:solidFill>
                  <a:srgbClr val="FF0000"/>
                </a:solidFill>
              </a:rPr>
              <a:t>See </a:t>
            </a:r>
            <a:r>
              <a:rPr lang="en-US" i="1" dirty="0" err="1">
                <a:solidFill>
                  <a:srgbClr val="0070C0"/>
                </a:solidFill>
              </a:rPr>
              <a:t>Why_the_Electronic_Land_Registry_Failed</a:t>
            </a:r>
            <a:r>
              <a:rPr lang="en-US" i="1" dirty="0">
                <a:solidFill>
                  <a:srgbClr val="0070C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PDF</a:t>
            </a:r>
          </a:p>
          <a:p>
            <a:pPr marL="914400" lvl="1" indent="-514350"/>
            <a:r>
              <a:rPr lang="en-US" b="1" dirty="0">
                <a:solidFill>
                  <a:srgbClr val="FF0000"/>
                </a:solidFill>
              </a:rPr>
              <a:t>The Therac-25 machine. </a:t>
            </a:r>
            <a:r>
              <a:rPr lang="en-US" i="1" dirty="0">
                <a:solidFill>
                  <a:srgbClr val="FF0000"/>
                </a:solidFill>
              </a:rPr>
              <a:t>See </a:t>
            </a:r>
            <a:r>
              <a:rPr lang="en-US" i="1" dirty="0">
                <a:solidFill>
                  <a:srgbClr val="FF0000"/>
                </a:solidFill>
                <a:hlinkClick r:id="rId2"/>
              </a:rPr>
              <a:t>https://hackaday.com/2015/10/26/killed-by-a-machine-the-therac-25/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  <a:p>
            <a:pPr marL="914400" lvl="1" indent="-514350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969321" y="5715000"/>
            <a:ext cx="990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10/15 min</a:t>
            </a:r>
          </a:p>
        </p:txBody>
      </p:sp>
    </p:spTree>
    <p:extLst>
      <p:ext uri="{BB962C8B-B14F-4D97-AF65-F5344CB8AC3E}">
        <p14:creationId xmlns:p14="http://schemas.microsoft.com/office/powerpoint/2010/main" val="3338760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What did you find 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failure and consequences?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reason(s) behind failure?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variables/factors?</a:t>
            </a:r>
          </a:p>
        </p:txBody>
      </p:sp>
    </p:spTree>
    <p:extLst>
      <p:ext uri="{BB962C8B-B14F-4D97-AF65-F5344CB8AC3E}">
        <p14:creationId xmlns:p14="http://schemas.microsoft.com/office/powerpoint/2010/main" val="4085545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in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From paper: </a:t>
            </a:r>
            <a:r>
              <a:rPr lang="en-US" sz="2400" i="1" dirty="0"/>
              <a:t>“Project Management Practices: The Criteria for Success or Failure”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56" y="2819400"/>
            <a:ext cx="6597650" cy="326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975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other hand…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“Chaos report” factors of success</a:t>
            </a:r>
          </a:p>
          <a:p>
            <a:pPr marL="0" indent="0">
              <a:buNone/>
            </a:pPr>
            <a:r>
              <a:rPr lang="en-US" i="1" dirty="0"/>
              <a:t>Identification and ranking of the factors which work together to make projects more successful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Executive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Emotional maturity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 Involvement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Optimization (e.g. managing scope based on relative business value)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Skilled staff (people who understand both business and tech)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rgbClr val="0070C0"/>
                </a:solidFill>
              </a:rPr>
              <a:t>SAME </a:t>
            </a:r>
            <a:r>
              <a:rPr lang="en-US" dirty="0">
                <a:solidFill>
                  <a:srgbClr val="0070C0"/>
                </a:solidFill>
              </a:rPr>
              <a:t>(Standard Architectural Management Environment)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Agile proficiency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Modest execution (having a process with few moving parts)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Project management expertise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Clear Business Objectives</a:t>
            </a:r>
          </a:p>
        </p:txBody>
      </p:sp>
    </p:spTree>
    <p:extLst>
      <p:ext uri="{BB962C8B-B14F-4D97-AF65-F5344CB8AC3E}">
        <p14:creationId xmlns:p14="http://schemas.microsoft.com/office/powerpoint/2010/main" val="183830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Computational Thinking/learning</a:t>
            </a:r>
          </a:p>
          <a:p>
            <a:r>
              <a:rPr lang="en-US" sz="2400" dirty="0"/>
              <a:t>Programming</a:t>
            </a:r>
          </a:p>
          <a:p>
            <a:r>
              <a:rPr lang="en-US" sz="2400" dirty="0"/>
              <a:t>Graphics/Games</a:t>
            </a:r>
          </a:p>
          <a:p>
            <a:r>
              <a:rPr lang="en-US" sz="2400" dirty="0"/>
              <a:t>Formal systems</a:t>
            </a:r>
          </a:p>
          <a:p>
            <a:pPr marL="0" indent="0">
              <a:buNone/>
            </a:pPr>
            <a:r>
              <a:rPr lang="en-US" sz="2800" dirty="0"/>
              <a:t>In the past 20 years I have taught courses in:</a:t>
            </a:r>
          </a:p>
          <a:p>
            <a:pPr marL="400050" lvl="1" indent="0">
              <a:buNone/>
            </a:pPr>
            <a:r>
              <a:rPr lang="en-US" sz="2400" dirty="0"/>
              <a:t>programming, HCI, math/calculus, image processing, web dev, database, OOP and software design</a:t>
            </a:r>
            <a:r>
              <a:rPr lang="en-US" sz="2400"/>
              <a:t>, …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Research interests/projects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0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System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Goal: </a:t>
            </a:r>
            <a:r>
              <a:rPr lang="en-US" dirty="0"/>
              <a:t>realizing a project on time, on budget with a satisfactory result</a:t>
            </a:r>
          </a:p>
          <a:p>
            <a:endParaRPr lang="en-US" dirty="0"/>
          </a:p>
          <a:p>
            <a:r>
              <a:rPr lang="en-US" dirty="0"/>
              <a:t>To do so we need to:</a:t>
            </a:r>
          </a:p>
          <a:p>
            <a:pPr lvl="1"/>
            <a:r>
              <a:rPr lang="en-US" dirty="0"/>
              <a:t>Work out what customer wants </a:t>
            </a:r>
          </a:p>
          <a:p>
            <a:pPr lvl="1"/>
            <a:r>
              <a:rPr lang="en-US" dirty="0"/>
              <a:t>Design build and test</a:t>
            </a:r>
          </a:p>
          <a:p>
            <a:pPr lvl="1"/>
            <a:r>
              <a:rPr lang="en-US" dirty="0"/>
              <a:t>Release the product</a:t>
            </a:r>
          </a:p>
        </p:txBody>
      </p:sp>
    </p:spTree>
    <p:extLst>
      <p:ext uri="{BB962C8B-B14F-4D97-AF65-F5344CB8AC3E}">
        <p14:creationId xmlns:p14="http://schemas.microsoft.com/office/powerpoint/2010/main" val="2335767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System Development: </a:t>
            </a:r>
            <a:br>
              <a:rPr lang="en-US" dirty="0"/>
            </a:br>
            <a:r>
              <a:rPr lang="en-US" dirty="0"/>
              <a:t>4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What we are hoping to achieve (</a:t>
            </a:r>
            <a:r>
              <a:rPr lang="en-US" sz="2000" b="1" dirty="0">
                <a:solidFill>
                  <a:srgbClr val="00B050"/>
                </a:solidFill>
              </a:rPr>
              <a:t>features/scope</a:t>
            </a:r>
            <a:r>
              <a:rPr lang="en-US" sz="2000" dirty="0">
                <a:solidFill>
                  <a:srgbClr val="00B050"/>
                </a:solidFill>
              </a:rPr>
              <a:t> and </a:t>
            </a:r>
            <a:r>
              <a:rPr lang="en-US" sz="2000" b="1" dirty="0">
                <a:solidFill>
                  <a:srgbClr val="00B050"/>
                </a:solidFill>
              </a:rPr>
              <a:t>quality</a:t>
            </a:r>
            <a:r>
              <a:rPr lang="en-US" sz="2000" dirty="0">
                <a:solidFill>
                  <a:srgbClr val="00B050"/>
                </a:solidFill>
              </a:rPr>
              <a:t>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By when (</a:t>
            </a:r>
            <a:r>
              <a:rPr lang="en-US" sz="2000" b="1" dirty="0">
                <a:solidFill>
                  <a:srgbClr val="00B050"/>
                </a:solidFill>
              </a:rPr>
              <a:t>time</a:t>
            </a:r>
            <a:r>
              <a:rPr lang="en-US" sz="2000" dirty="0">
                <a:solidFill>
                  <a:srgbClr val="00B050"/>
                </a:solidFill>
              </a:rPr>
              <a:t>) for this much resource (</a:t>
            </a:r>
            <a:r>
              <a:rPr lang="en-US" sz="2000" b="1" dirty="0">
                <a:solidFill>
                  <a:srgbClr val="00B050"/>
                </a:solidFill>
              </a:rPr>
              <a:t>cost</a:t>
            </a:r>
            <a:r>
              <a:rPr lang="en-US" sz="2000" dirty="0">
                <a:solidFill>
                  <a:srgbClr val="00B050"/>
                </a:solidFill>
              </a:rPr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Try this: </a:t>
            </a:r>
            <a:r>
              <a:rPr lang="en-US" sz="2000" dirty="0"/>
              <a:t>the customer wants </a:t>
            </a:r>
            <a:r>
              <a:rPr lang="en-US" sz="2000" b="1" dirty="0"/>
              <a:t>high quality</a:t>
            </a:r>
            <a:r>
              <a:rPr lang="en-US" sz="2000" dirty="0"/>
              <a:t>, product delivered in </a:t>
            </a:r>
            <a:r>
              <a:rPr lang="en-US" sz="2000" b="1" dirty="0"/>
              <a:t>short time</a:t>
            </a:r>
            <a:r>
              <a:rPr lang="en-US" sz="2000" dirty="0"/>
              <a:t>, and </a:t>
            </a:r>
            <a:r>
              <a:rPr lang="en-US" sz="2000" b="1" dirty="0"/>
              <a:t>all features </a:t>
            </a:r>
            <a:r>
              <a:rPr lang="en-US" sz="2000" dirty="0"/>
              <a:t>implemented… then you have to </a:t>
            </a:r>
            <a:r>
              <a:rPr lang="en-US" sz="2000" b="1" dirty="0"/>
              <a:t>ask for a lot of money ;)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Try other combinations… </a:t>
            </a:r>
          </a:p>
          <a:p>
            <a:pPr marL="0" indent="0"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rgbClr val="00B050"/>
                </a:solidFill>
              </a:rPr>
              <a:t>Controlling the </a:t>
            </a:r>
            <a:r>
              <a:rPr lang="en-US" sz="2000" i="1" u="sng" dirty="0">
                <a:solidFill>
                  <a:srgbClr val="00B050"/>
                </a:solidFill>
              </a:rPr>
              <a:t>scope</a:t>
            </a:r>
            <a:r>
              <a:rPr lang="en-US" sz="2000" b="1" i="1" dirty="0">
                <a:solidFill>
                  <a:srgbClr val="00B050"/>
                </a:solidFill>
              </a:rPr>
              <a:t> is the best option for a development team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26" y="2438400"/>
            <a:ext cx="81819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9026" y="6400800"/>
            <a:ext cx="7924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From </a:t>
            </a:r>
            <a:r>
              <a:rPr lang="en-US" sz="1600" dirty="0">
                <a:hlinkClick r:id="rId4"/>
              </a:rPr>
              <a:t>https://jchyip.medium.com/four-variables-cost-time-quality-scope-f29b4de8bfdf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114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</a:t>
            </a:r>
            <a:r>
              <a:rPr lang="en-US" b="1" dirty="0"/>
              <a:t>bridges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4100" b="1" dirty="0"/>
              <a:t>Bridges </a:t>
            </a:r>
            <a:r>
              <a:rPr lang="en-US" sz="4100" b="1" dirty="0" err="1"/>
              <a:t>Vs</a:t>
            </a:r>
            <a:r>
              <a:rPr lang="en-US" sz="4100" b="1" dirty="0"/>
              <a:t> Software</a:t>
            </a:r>
          </a:p>
          <a:p>
            <a:r>
              <a:rPr lang="en-US" b="1" dirty="0"/>
              <a:t>Delivering successful Software Development Projects difficult</a:t>
            </a:r>
          </a:p>
          <a:p>
            <a:r>
              <a:rPr lang="en-US" dirty="0"/>
              <a:t>Hard to determine from the user/customer want they want</a:t>
            </a:r>
          </a:p>
          <a:p>
            <a:r>
              <a:rPr lang="en-US" dirty="0"/>
              <a:t>Hard to capture and define what a customer wants</a:t>
            </a:r>
          </a:p>
          <a:p>
            <a:r>
              <a:rPr lang="en-US" dirty="0"/>
              <a:t>Many of the details emerge during the implementation phase -&gt; </a:t>
            </a:r>
            <a:r>
              <a:rPr lang="en-US" b="1" dirty="0"/>
              <a:t>malleability</a:t>
            </a:r>
          </a:p>
          <a:p>
            <a:r>
              <a:rPr lang="en-US" dirty="0"/>
              <a:t>IT projects may change due to stakeholders or external reasons</a:t>
            </a:r>
          </a:p>
          <a:p>
            <a:r>
              <a:rPr lang="en-US" dirty="0"/>
              <a:t>Many possibilities of tech to use and what designs should look like</a:t>
            </a:r>
          </a:p>
          <a:p>
            <a:r>
              <a:rPr lang="en-US" dirty="0"/>
              <a:t>Human error</a:t>
            </a:r>
          </a:p>
        </p:txBody>
      </p:sp>
    </p:spTree>
    <p:extLst>
      <p:ext uri="{BB962C8B-B14F-4D97-AF65-F5344CB8AC3E}">
        <p14:creationId xmlns:p14="http://schemas.microsoft.com/office/powerpoint/2010/main" val="4035893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Development Life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19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Typical phases of SDLC ----&gt;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But how can we actually proceed?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Should we reinvent the wheel?</a:t>
            </a:r>
          </a:p>
          <a:p>
            <a:pPr marL="0" indent="0">
              <a:buNone/>
            </a:pPr>
            <a:r>
              <a:rPr lang="en-US" sz="2800" b="1" dirty="0"/>
              <a:t>How was it done in the past?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371600"/>
            <a:ext cx="2457450" cy="513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 descr="C:\Users\andrea\Documents\miei\2022-2!\KoldingCourses\Systemudvikling\lectures\lecture01\Wheel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343400"/>
            <a:ext cx="2720975" cy="234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894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Development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DEF: provide a rational design process/method/model </a:t>
            </a:r>
            <a:br>
              <a:rPr lang="en-US" sz="2000" dirty="0"/>
            </a:br>
            <a:r>
              <a:rPr lang="en-US" sz="2000" dirty="0"/>
              <a:t>for the development of systems/software</a:t>
            </a:r>
          </a:p>
          <a:p>
            <a:endParaRPr lang="en-US" sz="2000" dirty="0"/>
          </a:p>
          <a:p>
            <a:r>
              <a:rPr lang="en-US" sz="2000" dirty="0"/>
              <a:t>Many different development models were developed</a:t>
            </a:r>
          </a:p>
          <a:p>
            <a:pPr lvl="1"/>
            <a:r>
              <a:rPr lang="en-US" sz="1800" dirty="0"/>
              <a:t>In reality different development models may be most appropriate in different circumstances</a:t>
            </a:r>
          </a:p>
          <a:p>
            <a:pPr lvl="1"/>
            <a:r>
              <a:rPr lang="en-US" sz="1800" dirty="0"/>
              <a:t>Or </a:t>
            </a:r>
            <a:r>
              <a:rPr lang="en-US" sz="1800" dirty="0" err="1"/>
              <a:t>mix&amp;match</a:t>
            </a:r>
            <a:r>
              <a:rPr lang="en-US" sz="1800" dirty="0"/>
              <a:t> (AKA customization)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3" y="4158095"/>
            <a:ext cx="7507432" cy="262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311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and Adaptive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500" b="1" dirty="0"/>
              <a:t>2 different categories of methods</a:t>
            </a:r>
          </a:p>
          <a:p>
            <a:r>
              <a:rPr lang="en-US" sz="2600" b="1" dirty="0"/>
              <a:t>Predictive</a:t>
            </a:r>
            <a:r>
              <a:rPr lang="en-US" sz="2600" dirty="0"/>
              <a:t> development models </a:t>
            </a:r>
          </a:p>
          <a:p>
            <a:pPr lvl="1"/>
            <a:r>
              <a:rPr lang="en-US" sz="2200" dirty="0"/>
              <a:t>You predict in advance what needs to be done</a:t>
            </a:r>
          </a:p>
          <a:p>
            <a:pPr lvl="1"/>
            <a:r>
              <a:rPr lang="en-US" sz="2200" dirty="0"/>
              <a:t>Then go and do it</a:t>
            </a:r>
          </a:p>
          <a:p>
            <a:pPr lvl="1"/>
            <a:r>
              <a:rPr lang="en-US" sz="2200" dirty="0"/>
              <a:t>Sometimes called Linear/Sequential Software development</a:t>
            </a:r>
          </a:p>
          <a:p>
            <a:r>
              <a:rPr lang="en-US" sz="2600" b="1" dirty="0"/>
              <a:t>Adaptive </a:t>
            </a:r>
            <a:r>
              <a:rPr lang="en-US" sz="2600" dirty="0"/>
              <a:t>development models</a:t>
            </a:r>
          </a:p>
          <a:p>
            <a:pPr lvl="1"/>
            <a:r>
              <a:rPr lang="en-US" sz="2200" dirty="0"/>
              <a:t>Enables ongoing change to a project’s goals when necessary</a:t>
            </a:r>
          </a:p>
          <a:p>
            <a:pPr lvl="1"/>
            <a:r>
              <a:rPr lang="en-US" sz="2200" dirty="0"/>
              <a:t>Periodically re-evaluate and decide whether change is needed</a:t>
            </a:r>
            <a:endParaRPr lang="en-US" sz="2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353" y="2114738"/>
            <a:ext cx="1239684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55" y="4419600"/>
            <a:ext cx="140208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813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  <a:p>
            <a:r>
              <a:rPr lang="en-US" dirty="0"/>
              <a:t>Spiral</a:t>
            </a:r>
          </a:p>
          <a:p>
            <a:r>
              <a:rPr lang="en-US" dirty="0"/>
              <a:t>Unified Process (UP) </a:t>
            </a:r>
          </a:p>
          <a:p>
            <a:r>
              <a:rPr lang="en-US" dirty="0"/>
              <a:t>Agile (a family of adaptive methods)</a:t>
            </a:r>
          </a:p>
          <a:p>
            <a:pPr lvl="1"/>
            <a:r>
              <a:rPr lang="en-US" dirty="0" err="1"/>
              <a:t>eXtreme</a:t>
            </a:r>
            <a:r>
              <a:rPr lang="en-US" dirty="0"/>
              <a:t> Programming</a:t>
            </a:r>
          </a:p>
          <a:p>
            <a:pPr lvl="1"/>
            <a:r>
              <a:rPr lang="en-US" dirty="0"/>
              <a:t>Scrum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3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Assumption: finish each step completely before you move on to the next step</a:t>
            </a:r>
          </a:p>
          <a:p>
            <a:r>
              <a:rPr lang="en-US" dirty="0"/>
              <a:t>Information cascades from one step to the next</a:t>
            </a:r>
          </a:p>
          <a:p>
            <a:r>
              <a:rPr lang="en-US" dirty="0"/>
              <a:t>(very) predictive</a:t>
            </a:r>
          </a:p>
          <a:p>
            <a:endParaRPr lang="en-US" dirty="0"/>
          </a:p>
          <a:p>
            <a:r>
              <a:rPr lang="en-US" dirty="0"/>
              <a:t>Could work if…</a:t>
            </a:r>
          </a:p>
          <a:p>
            <a:pPr lvl="1"/>
            <a:r>
              <a:rPr lang="en-US" dirty="0"/>
              <a:t>small project</a:t>
            </a:r>
          </a:p>
          <a:p>
            <a:pPr lvl="1"/>
            <a:r>
              <a:rPr lang="en-US" dirty="0"/>
              <a:t>clear goal(s)</a:t>
            </a:r>
          </a:p>
          <a:p>
            <a:pPr lvl="1"/>
            <a:r>
              <a:rPr lang="en-US" dirty="0"/>
              <a:t>experienced team / small team</a:t>
            </a:r>
          </a:p>
          <a:p>
            <a:r>
              <a:rPr lang="en-US" dirty="0"/>
              <a:t>Risks: </a:t>
            </a:r>
          </a:p>
          <a:p>
            <a:pPr lvl="1"/>
            <a:r>
              <a:rPr lang="en-US" dirty="0"/>
              <a:t>can’t handle change</a:t>
            </a:r>
          </a:p>
          <a:p>
            <a:pPr lvl="1"/>
            <a:r>
              <a:rPr lang="en-US" dirty="0"/>
              <a:t>needs </a:t>
            </a:r>
            <a:r>
              <a:rPr lang="en-US" dirty="0" err="1"/>
              <a:t>stable+clear</a:t>
            </a:r>
            <a:r>
              <a:rPr lang="en-US" dirty="0"/>
              <a:t> requirements</a:t>
            </a:r>
          </a:p>
          <a:p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36" y="2971800"/>
            <a:ext cx="3221665" cy="332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C046C-AA22-052C-9AB4-552393F44934}"/>
              </a:ext>
            </a:extLst>
          </p:cNvPr>
          <p:cNvSpPr txBox="1"/>
          <p:nvPr/>
        </p:nvSpPr>
        <p:spPr>
          <a:xfrm>
            <a:off x="533400" y="6308725"/>
            <a:ext cx="586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https://martinfowler.com/bliki/WaterfallProcess.html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08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Spiral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Better working incrementally</a:t>
            </a:r>
          </a:p>
          <a:p>
            <a:r>
              <a:rPr lang="en-US" sz="2800" dirty="0"/>
              <a:t>Recognizes that the released </a:t>
            </a:r>
            <a:br>
              <a:rPr lang="en-US" sz="2800" dirty="0"/>
            </a:br>
            <a:r>
              <a:rPr lang="en-US" sz="2800" dirty="0"/>
              <a:t>product can be feedback </a:t>
            </a:r>
            <a:br>
              <a:rPr lang="en-US" sz="2800" dirty="0"/>
            </a:br>
            <a:r>
              <a:rPr lang="en-US" sz="2800" dirty="0"/>
              <a:t>into another iteration</a:t>
            </a:r>
          </a:p>
          <a:p>
            <a:endParaRPr lang="en-US" sz="2800" dirty="0"/>
          </a:p>
          <a:p>
            <a:r>
              <a:rPr lang="en-US" sz="2800" dirty="0"/>
              <a:t>Basically spiral improves over waterfall by “rolling” the process up! </a:t>
            </a:r>
          </a:p>
          <a:p>
            <a:r>
              <a:rPr lang="en-US" sz="2800" dirty="0"/>
              <a:t>Predictive</a:t>
            </a:r>
          </a:p>
          <a:p>
            <a:pPr marL="0" indent="0">
              <a:buNone/>
            </a:pPr>
            <a:r>
              <a:rPr lang="en-US" sz="2000" dirty="0"/>
              <a:t>Read more here: </a:t>
            </a:r>
            <a:r>
              <a:rPr lang="en-US" sz="2000" dirty="0">
                <a:hlinkClick r:id="rId2"/>
              </a:rPr>
              <a:t>https://techdifferences.com/difference-between-waterfall-model-and-spiral-model.html</a:t>
            </a:r>
            <a:r>
              <a:rPr lang="en-US" sz="2000" dirty="0"/>
              <a:t> </a:t>
            </a:r>
          </a:p>
        </p:txBody>
      </p:sp>
      <p:pic>
        <p:nvPicPr>
          <p:cNvPr id="10242" name="Picture 2" descr="Spiral Model Advantages and Disadvantages - easytechno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400"/>
            <a:ext cx="3733800" cy="336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15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Works in phases, divided into iterations</a:t>
            </a:r>
          </a:p>
          <a:p>
            <a:r>
              <a:rPr lang="en-US" sz="2400" dirty="0"/>
              <a:t>Predictive (but with some agile features)</a:t>
            </a:r>
          </a:p>
          <a:p>
            <a:r>
              <a:rPr lang="en-US" sz="2400" dirty="0"/>
              <a:t>Iterative, incremental and risk-focused!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8200" y="3130300"/>
            <a:ext cx="7239000" cy="3371850"/>
            <a:chOff x="1295400" y="3048000"/>
            <a:chExt cx="7239000" cy="337185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200400"/>
              <a:ext cx="6438900" cy="3219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3276600" y="3048000"/>
              <a:ext cx="5257800" cy="369332"/>
              <a:chOff x="3276600" y="3048000"/>
              <a:chExt cx="5257800" cy="369332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3276600" y="3200400"/>
                <a:ext cx="46482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7920129" y="3048000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time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399836" y="6481433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https://theteche.com/the-unified-process-in-software-engineering/</a:t>
            </a:r>
          </a:p>
        </p:txBody>
      </p:sp>
    </p:spTree>
    <p:extLst>
      <p:ext uri="{BB962C8B-B14F-4D97-AF65-F5344CB8AC3E}">
        <p14:creationId xmlns:p14="http://schemas.microsoft.com/office/powerpoint/2010/main" val="254195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835150"/>
            <a:ext cx="68818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115888"/>
            <a:ext cx="7772400" cy="1143000"/>
          </a:xfrm>
        </p:spPr>
        <p:txBody>
          <a:bodyPr/>
          <a:lstStyle/>
          <a:p>
            <a:pPr eaLnBrk="1" hangingPunct="1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a-DK"/>
              <a:t>Paper Turing Machine</a:t>
            </a:r>
            <a:br>
              <a:rPr lang="da-DK"/>
            </a:br>
            <a:r>
              <a:rPr lang="da-DK" sz="2400"/>
              <a:t>CS as a game -&gt; sense making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924425"/>
            <a:ext cx="3736975" cy="181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616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methodologies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See the </a:t>
            </a:r>
            <a:r>
              <a:rPr lang="en-US" sz="2800" b="1" dirty="0"/>
              <a:t>manifesto </a:t>
            </a:r>
            <a:br>
              <a:rPr lang="en-US" sz="2800" b="1" dirty="0"/>
            </a:br>
            <a:r>
              <a:rPr lang="en-US" sz="2800" b="1" dirty="0">
                <a:hlinkClick r:id="rId2"/>
              </a:rPr>
              <a:t>https://agilemanifesto.org/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Adaptive</a:t>
            </a:r>
            <a:r>
              <a:rPr lang="en-US" sz="2800" dirty="0"/>
              <a:t>, iterative, time-boxed</a:t>
            </a:r>
          </a:p>
          <a:p>
            <a:endParaRPr lang="en-US" sz="2800" b="1" dirty="0"/>
          </a:p>
          <a:p>
            <a:r>
              <a:rPr lang="en-US" sz="2800" dirty="0"/>
              <a:t>Implementations:</a:t>
            </a:r>
          </a:p>
          <a:p>
            <a:pPr lvl="1"/>
            <a:r>
              <a:rPr lang="en-US" sz="2400" b="1" dirty="0"/>
              <a:t>Scrum, XP, RUP/AUP, </a:t>
            </a:r>
            <a:r>
              <a:rPr lang="en-US" sz="2400" b="1" dirty="0" err="1"/>
              <a:t>Kanban</a:t>
            </a:r>
            <a:endParaRPr lang="en-US" sz="2400" b="1" dirty="0"/>
          </a:p>
          <a:p>
            <a:r>
              <a:rPr lang="en-US" sz="2800" i="1" dirty="0" err="1"/>
              <a:t>eXtreme</a:t>
            </a:r>
            <a:r>
              <a:rPr lang="en-US" sz="2800" i="1" dirty="0"/>
              <a:t> Programming</a:t>
            </a:r>
            <a:r>
              <a:rPr lang="en-US" sz="2800" dirty="0"/>
              <a:t> has “values”:</a:t>
            </a:r>
          </a:p>
          <a:p>
            <a:pPr lvl="1"/>
            <a:r>
              <a:rPr lang="en-US" sz="2400" dirty="0"/>
              <a:t>Communication</a:t>
            </a:r>
          </a:p>
          <a:p>
            <a:pPr lvl="1"/>
            <a:r>
              <a:rPr lang="en-US" sz="2400" dirty="0"/>
              <a:t>Simplicity</a:t>
            </a:r>
          </a:p>
          <a:p>
            <a:pPr lvl="1"/>
            <a:r>
              <a:rPr lang="en-US" sz="2400" dirty="0"/>
              <a:t>Feedback</a:t>
            </a:r>
          </a:p>
          <a:p>
            <a:pPr lvl="1"/>
            <a:r>
              <a:rPr lang="en-US" sz="2400" dirty="0"/>
              <a:t>Courage (!) ---&gt; </a:t>
            </a:r>
            <a:br>
              <a:rPr lang="en-US" sz="2400" dirty="0"/>
            </a:br>
            <a:r>
              <a:rPr lang="en-US" sz="2400" i="1" dirty="0"/>
              <a:t>	to accept feedback, to ask deep questions, to stop doing X and try Y</a:t>
            </a:r>
          </a:p>
          <a:p>
            <a:pPr lvl="1"/>
            <a:r>
              <a:rPr lang="en-US" sz="2400" dirty="0"/>
              <a:t>Respect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52" y="1219200"/>
            <a:ext cx="3748301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35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58CB6-74E2-1347-81D5-B0C165E0B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2667000"/>
            <a:ext cx="800100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927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89998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DD9B-F9E8-D962-709C-FD6F9E71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OK, but </a:t>
            </a:r>
            <a:r>
              <a:rPr lang="da-DK" dirty="0" err="1"/>
              <a:t>where</a:t>
            </a:r>
            <a:r>
              <a:rPr lang="da-DK" dirty="0"/>
              <a:t> to start… 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EAFB-41C5-BB9D-1ACA-DD984B0B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If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working</a:t>
            </a:r>
            <a:r>
              <a:rPr lang="da-DK" dirty="0"/>
              <a:t> on a </a:t>
            </a:r>
            <a:r>
              <a:rPr lang="da-DK" dirty="0" err="1"/>
              <a:t>project</a:t>
            </a:r>
            <a:r>
              <a:rPr lang="da-DK" dirty="0"/>
              <a:t>, in </a:t>
            </a:r>
            <a:r>
              <a:rPr lang="da-DK" dirty="0" err="1"/>
              <a:t>groups</a:t>
            </a:r>
            <a:r>
              <a:rPr lang="da-DK" dirty="0"/>
              <a:t>, …</a:t>
            </a:r>
          </a:p>
          <a:p>
            <a:r>
              <a:rPr lang="da-DK" dirty="0" err="1"/>
              <a:t>Consider</a:t>
            </a:r>
            <a:r>
              <a:rPr lang="da-DK" dirty="0"/>
              <a:t> </a:t>
            </a:r>
            <a:r>
              <a:rPr lang="da-DK" dirty="0" err="1"/>
              <a:t>using</a:t>
            </a:r>
            <a:r>
              <a:rPr lang="da-DK" dirty="0"/>
              <a:t> an </a:t>
            </a:r>
            <a:r>
              <a:rPr lang="da-DK" i="1" dirty="0" err="1"/>
              <a:t>inception</a:t>
            </a:r>
            <a:r>
              <a:rPr lang="da-DK" i="1" dirty="0"/>
              <a:t> deck</a:t>
            </a:r>
            <a:r>
              <a:rPr lang="da-DK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298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Inception Deck </a:t>
            </a:r>
            <a:r>
              <a:rPr lang="en-US" sz="2800" dirty="0"/>
              <a:t>(3 parts out of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Ask yourselves </a:t>
            </a:r>
            <a:r>
              <a:rPr lang="en-US" sz="2400" b="1" dirty="0"/>
              <a:t>difficult</a:t>
            </a:r>
            <a:r>
              <a:rPr lang="en-US" sz="2400" dirty="0"/>
              <a:t> questions… and write down the answers: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Ask “why we are here?” by showing a </a:t>
            </a:r>
            <a:r>
              <a:rPr lang="en-US" sz="2000" b="1" dirty="0"/>
              <a:t>clear goal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Create an </a:t>
            </a:r>
            <a:r>
              <a:rPr lang="en-US" sz="2000" b="1" dirty="0"/>
              <a:t>elevator pitch </a:t>
            </a:r>
            <a:r>
              <a:rPr lang="en-US" sz="2000" dirty="0"/>
              <a:t>to concisely describe the project</a:t>
            </a:r>
          </a:p>
          <a:p>
            <a:pPr marL="800100" lvl="2" indent="0">
              <a:buNone/>
            </a:pPr>
            <a:r>
              <a:rPr lang="en-US" sz="1600" dirty="0"/>
              <a:t>A good elevator pitch will quickly communicate your idea, establishing clarity, identifying the key customer, and quickly showing the intended benefit you’re aiming to deliver.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/>
              <a:t>Design a </a:t>
            </a:r>
            <a:r>
              <a:rPr lang="en-US" sz="2000" b="1" dirty="0"/>
              <a:t>product box</a:t>
            </a:r>
            <a:r>
              <a:rPr lang="en-US" sz="2000" dirty="0"/>
              <a:t> or logo to advertise exactly what you will get by providing your product/service</a:t>
            </a:r>
          </a:p>
          <a:p>
            <a:pPr marL="800100" lvl="2" indent="0">
              <a:buNone/>
            </a:pPr>
            <a:r>
              <a:rPr lang="en-US" sz="1600" dirty="0"/>
              <a:t>To rapidly convey key features and their benefits, and create an emotional connection with your team and stakeholders in what they’ll get from your project.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853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“Agile Samurai” (free summary: </a:t>
            </a:r>
            <a:r>
              <a:rPr lang="en-US" sz="1100" dirty="0">
                <a:hlinkClick r:id="rId2"/>
              </a:rPr>
              <a:t>https://tdevroome.medium.com/book-summary-the-agile-samurai-52b269bbb7fc</a:t>
            </a:r>
            <a:r>
              <a:rPr lang="en-US" sz="1100" dirty="0"/>
              <a:t> </a:t>
            </a:r>
            <a:r>
              <a:rPr lang="en-US" dirty="0"/>
              <a:t>)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7455627-94B4-E9F4-5915-E18FBD3B61CD}"/>
              </a:ext>
            </a:extLst>
          </p:cNvPr>
          <p:cNvSpPr/>
          <p:nvPr/>
        </p:nvSpPr>
        <p:spPr>
          <a:xfrm>
            <a:off x="5105400" y="4780691"/>
            <a:ext cx="2590800" cy="1283732"/>
          </a:xfrm>
          <a:prstGeom prst="wedgeEllipseCallout">
            <a:avLst>
              <a:gd name="adj1" fmla="val -61215"/>
              <a:gd name="adj2" fmla="val -440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dirty="0" err="1"/>
              <a:t>Possibly</a:t>
            </a:r>
            <a:r>
              <a:rPr lang="da-DK" sz="1600" dirty="0"/>
              <a:t>: </a:t>
            </a:r>
            <a:r>
              <a:rPr lang="da-DK" sz="1600" dirty="0" err="1"/>
              <a:t>create</a:t>
            </a:r>
            <a:r>
              <a:rPr lang="da-DK" sz="1600" dirty="0"/>
              <a:t> a </a:t>
            </a:r>
            <a:r>
              <a:rPr lang="da-DK" sz="1600" dirty="0" err="1"/>
              <a:t>quick</a:t>
            </a:r>
            <a:r>
              <a:rPr lang="da-DK" sz="1600" dirty="0"/>
              <a:t> </a:t>
            </a:r>
            <a:r>
              <a:rPr lang="da-DK" sz="1600" dirty="0" err="1"/>
              <a:t>mood</a:t>
            </a:r>
            <a:r>
              <a:rPr lang="da-DK" sz="1600" dirty="0"/>
              <a:t>-board to </a:t>
            </a:r>
            <a:r>
              <a:rPr lang="da-DK" sz="1600" dirty="0" err="1"/>
              <a:t>help</a:t>
            </a:r>
            <a:r>
              <a:rPr lang="da-DK" sz="1600" dirty="0"/>
              <a:t> </a:t>
            </a:r>
            <a:r>
              <a:rPr lang="da-DK" sz="1600" dirty="0" err="1"/>
              <a:t>you</a:t>
            </a:r>
            <a:r>
              <a:rPr lang="da-DK" sz="1600" dirty="0"/>
              <a:t> in point 3 ;)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9236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Elevator Pitch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6532"/>
            <a:ext cx="8229600" cy="29796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(possible) Template:</a:t>
            </a:r>
          </a:p>
          <a:p>
            <a:r>
              <a:rPr lang="en-US" b="1" dirty="0"/>
              <a:t>For </a:t>
            </a:r>
            <a:r>
              <a:rPr lang="en-US" dirty="0"/>
              <a:t>[target customer]</a:t>
            </a:r>
          </a:p>
          <a:p>
            <a:r>
              <a:rPr lang="en-US" b="1" dirty="0"/>
              <a:t>Who</a:t>
            </a:r>
            <a:r>
              <a:rPr lang="en-US" dirty="0"/>
              <a:t> [statement of need or opportunity]</a:t>
            </a:r>
          </a:p>
          <a:p>
            <a:r>
              <a:rPr lang="en-US" b="1" dirty="0"/>
              <a:t>The </a:t>
            </a:r>
            <a:r>
              <a:rPr lang="en-US" dirty="0"/>
              <a:t>[product name]</a:t>
            </a:r>
          </a:p>
          <a:p>
            <a:r>
              <a:rPr lang="en-US" b="1" dirty="0"/>
              <a:t>Is a </a:t>
            </a:r>
            <a:r>
              <a:rPr lang="en-US" dirty="0"/>
              <a:t>[product category]</a:t>
            </a:r>
          </a:p>
          <a:p>
            <a:r>
              <a:rPr lang="en-US" b="1" dirty="0"/>
              <a:t>That </a:t>
            </a:r>
            <a:r>
              <a:rPr lang="en-US" dirty="0"/>
              <a:t>[key benefit, compelling reason to buy]</a:t>
            </a:r>
          </a:p>
          <a:p>
            <a:r>
              <a:rPr lang="en-US" b="1" dirty="0"/>
              <a:t>Unlike </a:t>
            </a:r>
            <a:r>
              <a:rPr lang="en-US" dirty="0"/>
              <a:t>[primary competitive alternative]</a:t>
            </a:r>
          </a:p>
          <a:p>
            <a:r>
              <a:rPr lang="en-US" b="1" dirty="0"/>
              <a:t>Our product</a:t>
            </a:r>
            <a:r>
              <a:rPr lang="en-US" dirty="0"/>
              <a:t> [statement of primary differentiation]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65" y="1219200"/>
            <a:ext cx="5891212" cy="1927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35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40" y="76200"/>
            <a:ext cx="3462309" cy="206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whole deck…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goal of the group /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30 seconds, 2 lines, presentation of idea (!)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Or concept art or (a quick) mood board </a:t>
            </a:r>
            <a:br>
              <a:rPr lang="en-US" sz="2400" dirty="0"/>
            </a:br>
            <a:r>
              <a:rPr lang="en-US" sz="1400" dirty="0">
                <a:hlinkClick r:id="rId3"/>
              </a:rPr>
              <a:t>https://risinghighacademy.com/5-reasons-for-creating-mood-boards-in-game-development/</a:t>
            </a:r>
            <a:r>
              <a:rPr lang="en-US" sz="1400" dirty="0"/>
              <a:t>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features that will NOT be in this product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not possible unless you have actual users…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overview: diagram, UML, components, GUI mockup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Risks!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Estimation of cost, time, effort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do you think you/group should prioritize?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 simple group contract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C11D1-7221-736A-881E-5763F11284DE}"/>
              </a:ext>
            </a:extLst>
          </p:cNvPr>
          <p:cNvSpPr txBox="1"/>
          <p:nvPr/>
        </p:nvSpPr>
        <p:spPr>
          <a:xfrm>
            <a:off x="381000" y="6324600"/>
            <a:ext cx="8531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“Agile Samurai” (free summary: </a:t>
            </a:r>
            <a:r>
              <a:rPr lang="en-US" sz="1100" dirty="0">
                <a:hlinkClick r:id="rId4"/>
              </a:rPr>
              <a:t>https://tdevroome.medium.com/book-summary-the-agile-samurai-52b269bbb7fc</a:t>
            </a:r>
            <a:r>
              <a:rPr lang="en-US" sz="1100" dirty="0"/>
              <a:t>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17982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Task (now and next week)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Work in groups, 3-5 per group</a:t>
            </a:r>
          </a:p>
          <a:p>
            <a:r>
              <a:rPr lang="en-US" sz="2600" dirty="0">
                <a:solidFill>
                  <a:srgbClr val="FF0000"/>
                </a:solidFill>
              </a:rPr>
              <a:t>Project work:</a:t>
            </a:r>
          </a:p>
          <a:p>
            <a:pPr lvl="1"/>
            <a:r>
              <a:rPr lang="en-US" sz="2200" dirty="0"/>
              <a:t>Each group: </a:t>
            </a:r>
            <a:r>
              <a:rPr lang="en-US" sz="2200" b="1" dirty="0"/>
              <a:t>brainstorm</a:t>
            </a:r>
            <a:r>
              <a:rPr lang="en-US" sz="2200" dirty="0"/>
              <a:t> about a possible project/or your </a:t>
            </a:r>
            <a:r>
              <a:rPr lang="en-US" sz="2200" i="1" dirty="0"/>
              <a:t>current project</a:t>
            </a:r>
          </a:p>
          <a:p>
            <a:pPr lvl="1"/>
            <a:r>
              <a:rPr lang="en-US" sz="2200" dirty="0"/>
              <a:t>Suggestion: </a:t>
            </a:r>
            <a:r>
              <a:rPr lang="da-DK" sz="2200" dirty="0">
                <a:solidFill>
                  <a:schemeClr val="bg1"/>
                </a:solidFill>
                <a:hlinkClick r:id="rId2"/>
              </a:rPr>
              <a:t>https://app.creately.com/</a:t>
            </a:r>
            <a:r>
              <a:rPr lang="da-DK" sz="2200" dirty="0">
                <a:solidFill>
                  <a:schemeClr val="bg1"/>
                </a:solidFill>
              </a:rPr>
              <a:t> </a:t>
            </a:r>
            <a:r>
              <a:rPr lang="da-DK" sz="2200" dirty="0"/>
              <a:t>create a free account, then work on a </a:t>
            </a:r>
            <a:r>
              <a:rPr lang="da-DK" sz="2200" i="1" dirty="0"/>
              <a:t>mind map</a:t>
            </a:r>
          </a:p>
          <a:p>
            <a:pPr lvl="1"/>
            <a:r>
              <a:rPr lang="en-US" sz="2200" b="1" dirty="0">
                <a:solidFill>
                  <a:srgbClr val="00B050"/>
                </a:solidFill>
              </a:rPr>
              <a:t>Use the “inception deck” to write/document about the idea </a:t>
            </a:r>
            <a:br>
              <a:rPr lang="en-US" sz="2200" b="1" dirty="0">
                <a:solidFill>
                  <a:srgbClr val="00B050"/>
                </a:solidFill>
              </a:rPr>
            </a:br>
            <a:r>
              <a:rPr lang="en-US" sz="2200" b="1" dirty="0">
                <a:solidFill>
                  <a:srgbClr val="00B050"/>
                </a:solidFill>
              </a:rPr>
              <a:t>	</a:t>
            </a:r>
            <a:r>
              <a:rPr lang="en-US" sz="2200" b="1" i="1" dirty="0">
                <a:solidFill>
                  <a:srgbClr val="00B050"/>
                </a:solidFill>
              </a:rPr>
              <a:t>(see next page-&gt;)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Consider looking at these, to start the </a:t>
            </a:r>
            <a:r>
              <a:rPr lang="en-US" sz="2400" b="1" dirty="0">
                <a:solidFill>
                  <a:srgbClr val="FF0000"/>
                </a:solidFill>
              </a:rPr>
              <a:t>conversation</a:t>
            </a:r>
            <a:r>
              <a:rPr lang="en-US" sz="2400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sz="2000" dirty="0"/>
              <a:t>SOCIAL WEB SITE -&gt; Suggestions for using ingredients: </a:t>
            </a:r>
            <a:r>
              <a:rPr lang="en-US" sz="2000" dirty="0">
                <a:hlinkClick r:id="rId3"/>
              </a:rPr>
              <a:t>https://www.supercook.com/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WEB SITE -&gt; Edu resources: </a:t>
            </a:r>
            <a:r>
              <a:rPr lang="en-US" sz="2000" dirty="0">
                <a:hlinkClick r:id="rId4"/>
              </a:rPr>
              <a:t>https://www.csunplugged.org/en/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Educational programming game: Lightbot </a:t>
            </a:r>
            <a:r>
              <a:rPr lang="en-US" sz="2000" dirty="0">
                <a:hlinkClick r:id="rId5"/>
              </a:rPr>
              <a:t>https://www.youtube.com/watch?v=5LPy8W_64pE</a:t>
            </a:r>
            <a:r>
              <a:rPr lang="en-US" sz="2000" dirty="0"/>
              <a:t> (</a:t>
            </a:r>
            <a:r>
              <a:rPr lang="en-US" sz="2000" dirty="0" err="1"/>
              <a:t>walkthru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Microbit</a:t>
            </a:r>
            <a:r>
              <a:rPr lang="en-US" sz="2000" dirty="0"/>
              <a:t> projects: </a:t>
            </a:r>
            <a:r>
              <a:rPr lang="en-US" sz="2000" dirty="0">
                <a:hlinkClick r:id="rId6"/>
              </a:rPr>
              <a:t>https://www.hackster.io/microbit/projects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4565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123031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Prime Slaughter</a:t>
            </a:r>
            <a:br>
              <a:rPr lang="en-US" dirty="0"/>
            </a:br>
            <a:r>
              <a:rPr lang="en-US" sz="2200" dirty="0"/>
              <a:t>Computer game for playful math-learning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1084263"/>
            <a:ext cx="8229600" cy="556418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1313"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2900" i="1" dirty="0">
              <a:latin typeface="+mj-lt"/>
            </a:endParaRPr>
          </a:p>
          <a:p>
            <a:pPr indent="-341313"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2900" i="1" dirty="0">
              <a:latin typeface="+mj-lt"/>
            </a:endParaRP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latin typeface="+mj-lt"/>
              </a:rPr>
              <a:t>Transpose abstract mathematical concepts into playful visual interaction </a:t>
            </a: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latin typeface="+mj-lt"/>
              </a:rPr>
              <a:t>		Prime factorization</a:t>
            </a: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latin typeface="+mj-lt"/>
              </a:rPr>
              <a:t>		Numbers as monsters, swords and trees</a:t>
            </a: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 dirty="0">
              <a:latin typeface="+mj-lt"/>
            </a:endParaRP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 dirty="0">
              <a:latin typeface="+mj-lt"/>
            </a:endParaRPr>
          </a:p>
          <a:p>
            <a:pPr indent="-341313">
              <a:buFontTx/>
              <a:buNone/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latin typeface="+mj-lt"/>
              </a:rPr>
              <a:t>A simplified version (browser-friendly) can be found here: </a:t>
            </a:r>
            <a:r>
              <a:rPr lang="en-US" sz="1800" dirty="0">
                <a:latin typeface="+mj-lt"/>
                <a:hlinkClick r:id="rId2"/>
              </a:rPr>
              <a:t>http://www.andval.net/tbpsSimple/index.html</a:t>
            </a:r>
            <a:r>
              <a:rPr lang="en-US" sz="1800" dirty="0">
                <a:latin typeface="+mj-lt"/>
              </a:rPr>
              <a:t> 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720725" y="1676400"/>
            <a:ext cx="3263900" cy="1468438"/>
            <a:chOff x="454" y="1056"/>
            <a:chExt cx="2056" cy="925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" y="1056"/>
              <a:ext cx="995" cy="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7" y="1169"/>
              <a:ext cx="792" cy="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9" name="AutoShape 6"/>
            <p:cNvCxnSpPr>
              <a:cxnSpLocks noChangeShapeType="1"/>
              <a:stCxn id="7" idx="3"/>
              <a:endCxn id="8" idx="1"/>
            </p:cNvCxnSpPr>
            <p:nvPr/>
          </p:nvCxnSpPr>
          <p:spPr bwMode="auto">
            <a:xfrm flipV="1">
              <a:off x="1449" y="1511"/>
              <a:ext cx="267" cy="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4495800" y="1676400"/>
            <a:ext cx="4256088" cy="1304925"/>
            <a:chOff x="2832" y="1056"/>
            <a:chExt cx="2681" cy="822"/>
          </a:xfrm>
        </p:grpSpPr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200"/>
              <a:ext cx="727" cy="5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" y="1196"/>
              <a:ext cx="713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" y="1056"/>
              <a:ext cx="890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cxnSp>
          <p:nvCxnSpPr>
            <p:cNvPr id="14" name="AutoShape 11"/>
            <p:cNvCxnSpPr>
              <a:cxnSpLocks noChangeShapeType="1"/>
              <a:stCxn id="11" idx="3"/>
              <a:endCxn id="12" idx="1"/>
            </p:cNvCxnSpPr>
            <p:nvPr/>
          </p:nvCxnSpPr>
          <p:spPr bwMode="auto">
            <a:xfrm flipV="1">
              <a:off x="3560" y="1475"/>
              <a:ext cx="185" cy="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2"/>
            <p:cNvCxnSpPr>
              <a:cxnSpLocks noChangeShapeType="1"/>
              <a:stCxn id="12" idx="3"/>
              <a:endCxn id="13" idx="1"/>
            </p:cNvCxnSpPr>
            <p:nvPr/>
          </p:nvCxnSpPr>
          <p:spPr bwMode="auto">
            <a:xfrm flipV="1">
              <a:off x="4460" y="1467"/>
              <a:ext cx="163" cy="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6" name="Line 13"/>
          <p:cNvSpPr>
            <a:spLocks noChangeShapeType="1"/>
          </p:cNvSpPr>
          <p:nvPr/>
        </p:nvSpPr>
        <p:spPr bwMode="auto">
          <a:xfrm flipH="1">
            <a:off x="4067175" y="1573213"/>
            <a:ext cx="338138" cy="1701800"/>
          </a:xfrm>
          <a:prstGeom prst="line">
            <a:avLst/>
          </a:prstGeom>
          <a:noFill/>
          <a:ln w="360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5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Stick and Click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65637"/>
            <a:ext cx="8229600" cy="20875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Presentation: </a:t>
            </a:r>
            <a:r>
              <a:rPr lang="en-US" sz="2400" dirty="0">
                <a:hlinkClick r:id="rId2"/>
              </a:rPr>
              <a:t>https://www.slideshare.net/andrea270872/stick-click-the-road-towards-friendly-classroomcentered-interactive-digital-content-authoring</a:t>
            </a:r>
            <a:r>
              <a:rPr lang="en-US" sz="2400" dirty="0"/>
              <a:t> </a:t>
            </a:r>
          </a:p>
          <a:p>
            <a:r>
              <a:rPr lang="en-US" sz="2400" dirty="0"/>
              <a:t>The tool: </a:t>
            </a:r>
            <a:r>
              <a:rPr lang="en-US" sz="2400" dirty="0">
                <a:hlinkClick r:id="rId3"/>
              </a:rPr>
              <a:t>http://www.andval.net/stick_n_click/stick&amp;click.html</a:t>
            </a:r>
            <a:r>
              <a:rPr lang="en-US" sz="2400" dirty="0"/>
              <a:t>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4724400" cy="323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348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Who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(round of introductions)</a:t>
            </a:r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2800" dirty="0"/>
              <a:t>name - which line - expectations about course</a:t>
            </a:r>
          </a:p>
        </p:txBody>
      </p:sp>
    </p:spTree>
    <p:extLst>
      <p:ext uri="{BB962C8B-B14F-4D97-AF65-F5344CB8AC3E}">
        <p14:creationId xmlns:p14="http://schemas.microsoft.com/office/powerpoint/2010/main" val="426909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Web Dev -&gt; Client-side:</a:t>
            </a:r>
          </a:p>
          <a:p>
            <a:pPr lvl="1"/>
            <a:r>
              <a:rPr lang="en-US" sz="2400" dirty="0"/>
              <a:t>HTML</a:t>
            </a:r>
          </a:p>
          <a:p>
            <a:pPr lvl="1"/>
            <a:r>
              <a:rPr lang="en-US" sz="2400" dirty="0"/>
              <a:t>CSS</a:t>
            </a:r>
          </a:p>
          <a:p>
            <a:pPr lvl="1"/>
            <a:r>
              <a:rPr lang="en-US" sz="2400" i="1" dirty="0">
                <a:solidFill>
                  <a:srgbClr val="FF0000"/>
                </a:solidFill>
              </a:rPr>
              <a:t>JavaScript (?) , JSON (?) , </a:t>
            </a:r>
            <a:r>
              <a:rPr lang="en-US" sz="2400" i="1" dirty="0" err="1">
                <a:solidFill>
                  <a:srgbClr val="FF0000"/>
                </a:solidFill>
              </a:rPr>
              <a:t>jQuery</a:t>
            </a:r>
            <a:r>
              <a:rPr lang="en-US" sz="2400" i="1" dirty="0">
                <a:solidFill>
                  <a:srgbClr val="FF0000"/>
                </a:solidFill>
              </a:rPr>
              <a:t> (?), </a:t>
            </a:r>
          </a:p>
          <a:p>
            <a:pPr lvl="1"/>
            <a:r>
              <a:rPr lang="en-US" sz="2400" i="1" dirty="0">
                <a:solidFill>
                  <a:srgbClr val="FF0000"/>
                </a:solidFill>
              </a:rPr>
              <a:t>P5(?), </a:t>
            </a:r>
            <a:r>
              <a:rPr lang="en-US" sz="2400" i="1" dirty="0" err="1">
                <a:solidFill>
                  <a:srgbClr val="FF0000"/>
                </a:solidFill>
              </a:rPr>
              <a:t>Phaser</a:t>
            </a:r>
            <a:r>
              <a:rPr lang="en-US" sz="2400" i="1" dirty="0">
                <a:solidFill>
                  <a:srgbClr val="FF0000"/>
                </a:solidFill>
              </a:rPr>
              <a:t>(?)</a:t>
            </a:r>
          </a:p>
          <a:p>
            <a:pPr marL="0" indent="0">
              <a:buNone/>
            </a:pPr>
            <a:r>
              <a:rPr lang="en-US" sz="2800" dirty="0"/>
              <a:t>Web Dev -&gt; Server-side: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MySQL</a:t>
            </a:r>
          </a:p>
          <a:p>
            <a:pPr lvl="1"/>
            <a:r>
              <a:rPr lang="en-US" sz="2400" i="1" dirty="0" err="1">
                <a:solidFill>
                  <a:srgbClr val="FF0000"/>
                </a:solidFill>
              </a:rPr>
              <a:t>WebAPIs</a:t>
            </a:r>
            <a:r>
              <a:rPr lang="en-US" sz="2400" i="1" dirty="0">
                <a:solidFill>
                  <a:srgbClr val="FF0000"/>
                </a:solidFill>
              </a:rPr>
              <a:t> (?) , </a:t>
            </a:r>
            <a:r>
              <a:rPr lang="en-US" sz="2400" i="1" dirty="0" err="1">
                <a:solidFill>
                  <a:srgbClr val="FF0000"/>
                </a:solidFill>
              </a:rPr>
              <a:t>serverless</a:t>
            </a:r>
            <a:r>
              <a:rPr lang="en-US" sz="2400" i="1" dirty="0">
                <a:solidFill>
                  <a:srgbClr val="FF0000"/>
                </a:solidFill>
              </a:rPr>
              <a:t> DBs? No-</a:t>
            </a:r>
            <a:r>
              <a:rPr lang="en-US" sz="2400" i="1" dirty="0" err="1">
                <a:solidFill>
                  <a:srgbClr val="FF0000"/>
                </a:solidFill>
              </a:rPr>
              <a:t>sql</a:t>
            </a:r>
            <a:r>
              <a:rPr lang="en-US" sz="2400" i="1" dirty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800" dirty="0"/>
              <a:t>General programming: </a:t>
            </a:r>
            <a:r>
              <a:rPr lang="en-US" sz="2800" i="1" dirty="0"/>
              <a:t>C#? Python?</a:t>
            </a:r>
          </a:p>
          <a:p>
            <a:pPr marL="0" indent="0">
              <a:buNone/>
            </a:pPr>
            <a:r>
              <a:rPr lang="en-US" sz="2800" dirty="0"/>
              <a:t>Software engineering / development?</a:t>
            </a:r>
          </a:p>
        </p:txBody>
      </p:sp>
    </p:spTree>
    <p:extLst>
      <p:ext uri="{BB962C8B-B14F-4D97-AF65-F5344CB8AC3E}">
        <p14:creationId xmlns:p14="http://schemas.microsoft.com/office/powerpoint/2010/main" val="155874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/>
              <a:t>Shared between me and Kasper</a:t>
            </a:r>
          </a:p>
          <a:p>
            <a:pPr lvl="1"/>
            <a:r>
              <a:rPr lang="en-US" sz="2000" i="1" dirty="0"/>
              <a:t>I will cover the Agile and XP parts</a:t>
            </a:r>
          </a:p>
          <a:p>
            <a:pPr marL="0" indent="0">
              <a:buNone/>
            </a:pPr>
            <a:endParaRPr lang="da-DK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7CB11-ED0D-A9E8-684C-547B2D5B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77" y="2746248"/>
            <a:ext cx="2247619" cy="271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82156-95E9-73F2-1F05-DF44DA6B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2743200"/>
            <a:ext cx="2059882" cy="27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3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2380</Words>
  <Application>Microsoft Office PowerPoint</Application>
  <PresentationFormat>On-screen Show (4:3)</PresentationFormat>
  <Paragraphs>380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Agile udvikling – Spring 2023 Lecture 01</vt:lpstr>
      <vt:lpstr>Who am I (?)</vt:lpstr>
      <vt:lpstr>Interests</vt:lpstr>
      <vt:lpstr>Paper Turing Machine CS as a game -&gt; sense making</vt:lpstr>
      <vt:lpstr>Prime Slaughter Computer game for playful math-learning</vt:lpstr>
      <vt:lpstr>Stick and Click</vt:lpstr>
      <vt:lpstr>Who are you?</vt:lpstr>
      <vt:lpstr>Previous knowledge</vt:lpstr>
      <vt:lpstr>This course</vt:lpstr>
      <vt:lpstr>Kasper will know… :&gt;</vt:lpstr>
      <vt:lpstr>Contents</vt:lpstr>
      <vt:lpstr>Books</vt:lpstr>
      <vt:lpstr>Tools</vt:lpstr>
      <vt:lpstr>(possible) lectures content</vt:lpstr>
      <vt:lpstr>Questions?</vt:lpstr>
      <vt:lpstr>Software Systems</vt:lpstr>
      <vt:lpstr>Website Design and Maintenance</vt:lpstr>
      <vt:lpstr>Gaming Industry</vt:lpstr>
      <vt:lpstr>Software Systems Development  and Project Planning</vt:lpstr>
      <vt:lpstr>Another example: Bridges Vs Software</vt:lpstr>
      <vt:lpstr>Why is that?</vt:lpstr>
      <vt:lpstr>Software instead…</vt:lpstr>
      <vt:lpstr>Many software dev projects fail</vt:lpstr>
      <vt:lpstr>“Classic” example</vt:lpstr>
      <vt:lpstr>(…)</vt:lpstr>
      <vt:lpstr>Task</vt:lpstr>
      <vt:lpstr>What did you find out?</vt:lpstr>
      <vt:lpstr>Factors in failure</vt:lpstr>
      <vt:lpstr>On the other hand…</vt:lpstr>
      <vt:lpstr>Software System Development </vt:lpstr>
      <vt:lpstr>Software System Development:  4 variables</vt:lpstr>
      <vt:lpstr>Back to the bridges…</vt:lpstr>
      <vt:lpstr>System Development Life Cycle</vt:lpstr>
      <vt:lpstr>System Development Models</vt:lpstr>
      <vt:lpstr>Predictive and Adaptive</vt:lpstr>
      <vt:lpstr>Examples of methods</vt:lpstr>
      <vt:lpstr>Waterfall</vt:lpstr>
      <vt:lpstr>Spiral</vt:lpstr>
      <vt:lpstr>UP</vt:lpstr>
      <vt:lpstr>Agile methodologies</vt:lpstr>
      <vt:lpstr>Questions?</vt:lpstr>
      <vt:lpstr>Break</vt:lpstr>
      <vt:lpstr>OK, but where to start… ?</vt:lpstr>
      <vt:lpstr>Inception Deck (3 parts out of 10)</vt:lpstr>
      <vt:lpstr>(2) Elevator Pitch</vt:lpstr>
      <vt:lpstr>The whole deck…</vt:lpstr>
      <vt:lpstr>Task (now and next week)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Systemudvikling Lecture 01</dc:title>
  <dc:creator>andrea</dc:creator>
  <cp:lastModifiedBy>Andrea Valente</cp:lastModifiedBy>
  <cp:revision>419</cp:revision>
  <dcterms:created xsi:type="dcterms:W3CDTF">2006-08-16T00:00:00Z</dcterms:created>
  <dcterms:modified xsi:type="dcterms:W3CDTF">2023-04-18T11:30:52Z</dcterms:modified>
</cp:coreProperties>
</file>